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1"/>
  </p:notesMasterIdLst>
  <p:handoutMasterIdLst>
    <p:handoutMasterId r:id="rId22"/>
  </p:handoutMasterIdLst>
  <p:sldIdLst>
    <p:sldId id="557" r:id="rId2"/>
    <p:sldId id="558" r:id="rId3"/>
    <p:sldId id="559" r:id="rId4"/>
    <p:sldId id="560" r:id="rId5"/>
    <p:sldId id="545" r:id="rId6"/>
    <p:sldId id="546" r:id="rId7"/>
    <p:sldId id="555" r:id="rId8"/>
    <p:sldId id="464" r:id="rId9"/>
    <p:sldId id="465" r:id="rId10"/>
    <p:sldId id="466" r:id="rId11"/>
    <p:sldId id="556" r:id="rId12"/>
    <p:sldId id="467" r:id="rId13"/>
    <p:sldId id="468" r:id="rId14"/>
    <p:sldId id="471" r:id="rId15"/>
    <p:sldId id="472" r:id="rId16"/>
    <p:sldId id="552" r:id="rId17"/>
    <p:sldId id="553" r:id="rId18"/>
    <p:sldId id="554" r:id="rId19"/>
    <p:sldId id="483" r:id="rId20"/>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481" autoAdjust="0"/>
    <p:restoredTop sz="84301" autoAdjust="0"/>
  </p:normalViewPr>
  <p:slideViewPr>
    <p:cSldViewPr snapToGrid="0">
      <p:cViewPr varScale="1">
        <p:scale>
          <a:sx n="70" d="100"/>
          <a:sy n="70" d="100"/>
        </p:scale>
        <p:origin x="-636" y="-90"/>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2/21/2008</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2/21/2008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87D42-5DD9-4740-8063-0DDEBDB7B44E}" type="slidenum">
              <a:rPr lang="en-US"/>
              <a:pPr/>
              <a:t>1</a:t>
            </a:fld>
            <a:endParaRPr lang="en-US"/>
          </a:p>
        </p:txBody>
      </p:sp>
      <p:sp>
        <p:nvSpPr>
          <p:cNvPr id="23554" name="Rectangle 2"/>
          <p:cNvSpPr>
            <a:spLocks noGrp="1" noRot="1" noChangeAspect="1" noChangeArrowheads="1" noTextEdit="1"/>
          </p:cNvSpPr>
          <p:nvPr>
            <p:ph type="sldImg"/>
          </p:nvPr>
        </p:nvSpPr>
        <p:spPr>
          <a:xfrm>
            <a:off x="1143000" y="684213"/>
            <a:ext cx="4572000" cy="3429000"/>
          </a:xfrm>
          <a:ln/>
        </p:spPr>
      </p:sp>
      <p:sp>
        <p:nvSpPr>
          <p:cNvPr id="23555" name="Rectangle 3"/>
          <p:cNvSpPr>
            <a:spLocks noGrp="1" noChangeArrowheads="1"/>
          </p:cNvSpPr>
          <p:nvPr>
            <p:ph type="body" idx="1"/>
          </p:nvPr>
        </p:nvSpPr>
        <p:spPr>
          <a:xfrm>
            <a:off x="762000" y="4191000"/>
            <a:ext cx="5486400" cy="4116388"/>
          </a:xfrm>
        </p:spPr>
        <p:txBody>
          <a:bodyPr lIns="91426" tIns="45713" rIns="91426" bIns="45713"/>
          <a:lstStyle/>
          <a:p>
            <a:pPr marL="379413" lvl="1"/>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sz="1600" smtClean="0"/>
              <a:t>Flexible Approach</a:t>
            </a:r>
            <a:r>
              <a:rPr lang="en-US" sz="1000" smtClean="0">
                <a:solidFill>
                  <a:schemeClr val="accent1"/>
                </a:solidFill>
                <a:latin typeface="Segoe"/>
              </a:rPr>
              <a:t/>
            </a:r>
            <a:br>
              <a:rPr lang="en-US" sz="1000" smtClean="0">
                <a:solidFill>
                  <a:schemeClr val="accent1"/>
                </a:solidFill>
                <a:latin typeface="Segoe"/>
              </a:rPr>
            </a:br>
            <a:r>
              <a:rPr lang="en-US" sz="1000" smtClean="0">
                <a:solidFill>
                  <a:schemeClr val="accent1"/>
                </a:solidFill>
                <a:latin typeface="Segoe"/>
              </a:rPr>
              <a:t>Scales to meet diverse needs</a:t>
            </a:r>
          </a:p>
          <a:p>
            <a:r>
              <a:rPr lang="en-US" smtClean="0"/>
              <a:t>Agentless monitoring for clients:</a:t>
            </a:r>
          </a:p>
          <a:p>
            <a:pPr lvl="1">
              <a:buFont typeface="Webdings" pitchFamily="18" charset="2"/>
              <a:buNone/>
            </a:pPr>
            <a:r>
              <a:rPr lang="en-US" smtClean="0"/>
              <a:t>Easy to get up and running </a:t>
            </a:r>
          </a:p>
          <a:p>
            <a:pPr lvl="1">
              <a:buFont typeface="Webdings" pitchFamily="18" charset="2"/>
              <a:buNone/>
            </a:pPr>
            <a:r>
              <a:rPr lang="en-US" smtClean="0"/>
              <a:t>Agent free deployment</a:t>
            </a:r>
          </a:p>
          <a:p>
            <a:pPr lvl="1">
              <a:buFont typeface="Webdings" pitchFamily="18" charset="2"/>
              <a:buNone/>
            </a:pPr>
            <a:r>
              <a:rPr lang="en-US" smtClean="0"/>
              <a:t>Large scale monitoring of desktops</a:t>
            </a:r>
          </a:p>
          <a:p>
            <a:endParaRPr lang="en-US" smtClean="0"/>
          </a:p>
          <a:p>
            <a:r>
              <a:rPr lang="en-US" smtClean="0"/>
              <a:t>Agent monitoring for clients:</a:t>
            </a:r>
          </a:p>
          <a:p>
            <a:pPr lvl="1">
              <a:buFont typeface="Webdings" pitchFamily="18" charset="2"/>
              <a:buNone/>
            </a:pPr>
            <a:r>
              <a:rPr lang="en-US" smtClean="0"/>
              <a:t>Richer monitoring for platform and applications</a:t>
            </a:r>
          </a:p>
          <a:p>
            <a:pPr lvl="1">
              <a:buFont typeface="Webdings" pitchFamily="18" charset="2"/>
              <a:buNone/>
            </a:pPr>
            <a:r>
              <a:rPr lang="en-US" smtClean="0"/>
              <a:t>Synthetic transaction monitoring</a:t>
            </a:r>
          </a:p>
          <a:p>
            <a:pPr lvl="1">
              <a:buFont typeface="Webdings" pitchFamily="18" charset="2"/>
              <a:buNone/>
            </a:pPr>
            <a:r>
              <a:rPr lang="en-US" smtClean="0"/>
              <a:t>Medium to small scale monitoring</a:t>
            </a:r>
          </a:p>
          <a:p>
            <a:endParaRPr lang="en-US" sz="1000" smtClean="0">
              <a:solidFill>
                <a:schemeClr val="accent1"/>
              </a:solidFill>
              <a:latin typeface="Sego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Client Monitoring Agent enhancements</a:t>
            </a:r>
          </a:p>
          <a:p>
            <a:pPr lvl="1"/>
            <a:r>
              <a:rPr lang="en-US" smtClean="0"/>
              <a:t>Configure heart-beat rate</a:t>
            </a:r>
          </a:p>
          <a:p>
            <a:pPr lvl="1"/>
            <a:r>
              <a:rPr lang="en-US" smtClean="0"/>
              <a:t>Time and priority based queue management</a:t>
            </a:r>
          </a:p>
          <a:p>
            <a:r>
              <a:rPr lang="en-US" smtClean="0"/>
              <a:t>Customers will be able to use System Center Capacity Planner to proper size the Operations Manager environment. The tool will help them make Operations Manager topology and scalability decisions based on the management pack configurations that they’d like to choose. </a:t>
            </a:r>
          </a:p>
          <a:p>
            <a:endParaRPr lang="en-US" smtClean="0"/>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sz="1600" smtClean="0"/>
              <a:t>Flexible Approach</a:t>
            </a:r>
            <a:r>
              <a:rPr lang="en-US" sz="1000" smtClean="0">
                <a:solidFill>
                  <a:schemeClr val="accent1"/>
                </a:solidFill>
                <a:latin typeface="Segoe"/>
              </a:rPr>
              <a:t/>
            </a:r>
            <a:br>
              <a:rPr lang="en-US" sz="1000" smtClean="0">
                <a:solidFill>
                  <a:schemeClr val="accent1"/>
                </a:solidFill>
                <a:latin typeface="Segoe"/>
              </a:rPr>
            </a:br>
            <a:r>
              <a:rPr lang="en-US" sz="1000" smtClean="0">
                <a:solidFill>
                  <a:schemeClr val="accent1"/>
                </a:solidFill>
                <a:latin typeface="Segoe"/>
              </a:rPr>
              <a:t>Scales to meet diverse needs</a:t>
            </a:r>
          </a:p>
          <a:p>
            <a:r>
              <a:rPr lang="en-US" smtClean="0"/>
              <a:t>Agentless monitoring for clients:</a:t>
            </a:r>
          </a:p>
          <a:p>
            <a:pPr lvl="1">
              <a:buFont typeface="Webdings" pitchFamily="18" charset="2"/>
              <a:buNone/>
            </a:pPr>
            <a:r>
              <a:rPr lang="en-US" smtClean="0"/>
              <a:t>Easy to get up and running </a:t>
            </a:r>
          </a:p>
          <a:p>
            <a:pPr lvl="1">
              <a:buFont typeface="Webdings" pitchFamily="18" charset="2"/>
              <a:buNone/>
            </a:pPr>
            <a:r>
              <a:rPr lang="en-US" smtClean="0"/>
              <a:t>Agent free deployment</a:t>
            </a:r>
          </a:p>
          <a:p>
            <a:pPr lvl="1">
              <a:buFont typeface="Webdings" pitchFamily="18" charset="2"/>
              <a:buNone/>
            </a:pPr>
            <a:r>
              <a:rPr lang="en-US" smtClean="0"/>
              <a:t>Large scale monitoring of desktops</a:t>
            </a:r>
          </a:p>
          <a:p>
            <a:endParaRPr lang="en-US" smtClean="0"/>
          </a:p>
          <a:p>
            <a:r>
              <a:rPr lang="en-US" smtClean="0"/>
              <a:t>Agent monitoring for clients:</a:t>
            </a:r>
          </a:p>
          <a:p>
            <a:pPr lvl="1">
              <a:buFont typeface="Webdings" pitchFamily="18" charset="2"/>
              <a:buNone/>
            </a:pPr>
            <a:r>
              <a:rPr lang="en-US" smtClean="0"/>
              <a:t>Richer monitoring for platform and applications</a:t>
            </a:r>
          </a:p>
          <a:p>
            <a:pPr lvl="1">
              <a:buFont typeface="Webdings" pitchFamily="18" charset="2"/>
              <a:buNone/>
            </a:pPr>
            <a:r>
              <a:rPr lang="en-US" smtClean="0"/>
              <a:t>Synthetic transaction monitoring</a:t>
            </a:r>
          </a:p>
          <a:p>
            <a:pPr lvl="1">
              <a:buFont typeface="Webdings" pitchFamily="18" charset="2"/>
              <a:buNone/>
            </a:pPr>
            <a:r>
              <a:rPr lang="en-US" smtClean="0"/>
              <a:t>Medium to small scale monitoring</a:t>
            </a:r>
          </a:p>
          <a:p>
            <a:endParaRPr lang="en-US" sz="1000" smtClean="0">
              <a:solidFill>
                <a:schemeClr val="accent1"/>
              </a:solidFill>
              <a:latin typeface="Sego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539FF-072E-413A-A40F-B3CDE1A6403E}" type="slidenum">
              <a:rPr lang="en-US"/>
              <a:pPr/>
              <a:t>18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2/21/2008 4:41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A2E2BB-CABE-4B85-B2FE-93DA864AC8F5}" type="slidenum">
              <a:rPr lang="en-US"/>
              <a:pPr/>
              <a:t>3</a:t>
            </a:fld>
            <a:endParaRPr lang="en-US"/>
          </a:p>
        </p:txBody>
      </p:sp>
      <p:sp>
        <p:nvSpPr>
          <p:cNvPr id="25602" name="Slide Image Placeholder 1"/>
          <p:cNvSpPr>
            <a:spLocks noGrp="1" noRot="1" noChangeAspect="1" noTextEdit="1"/>
          </p:cNvSpPr>
          <p:nvPr>
            <p:ph type="sldImg"/>
          </p:nvPr>
        </p:nvSpPr>
        <p:spPr>
          <a:xfrm>
            <a:off x="1143000" y="684213"/>
            <a:ext cx="4572000" cy="3429000"/>
          </a:xfrm>
          <a:ln/>
        </p:spPr>
      </p:sp>
      <p:sp>
        <p:nvSpPr>
          <p:cNvPr id="25603" name="Notes Placeholder 2"/>
          <p:cNvSpPr>
            <a:spLocks noGrp="1"/>
          </p:cNvSpPr>
          <p:nvPr>
            <p:ph type="body" idx="1"/>
          </p:nvPr>
        </p:nvSpPr>
        <p:spPr>
          <a:xfrm>
            <a:off x="685800" y="4343400"/>
            <a:ext cx="5486400" cy="4116388"/>
          </a:xfrm>
        </p:spPr>
        <p:txBody>
          <a:bodyPr lIns="91426" tIns="45713" rIns="91426" bIns="45713"/>
          <a:lstStyle/>
          <a:p>
            <a:endParaRPr lang="en-US"/>
          </a:p>
        </p:txBody>
      </p:sp>
      <p:sp>
        <p:nvSpPr>
          <p:cNvPr id="25604" name="Slide Number Placeholder 3"/>
          <p:cNvSpPr txBox="1">
            <a:spLocks noGrp="1"/>
          </p:cNvSpPr>
          <p:nvPr/>
        </p:nvSpPr>
        <p:spPr bwMode="auto">
          <a:xfrm>
            <a:off x="5762625" y="8683625"/>
            <a:ext cx="1093788" cy="458788"/>
          </a:xfrm>
          <a:prstGeom prst="rect">
            <a:avLst/>
          </a:prstGeom>
          <a:noFill/>
          <a:ln w="9525">
            <a:noFill/>
            <a:miter lim="800000"/>
            <a:headEnd/>
            <a:tailEnd/>
          </a:ln>
        </p:spPr>
        <p:txBody>
          <a:bodyPr lIns="91426" tIns="45713" rIns="91426" bIns="45713" anchor="b"/>
          <a:lstStyle/>
          <a:p>
            <a:pPr algn="r"/>
            <a:fld id="{D399256D-DFCF-4961-B32F-C94B2D1B4CFB}" type="slidenum">
              <a:rPr lang="en-US" sz="1200">
                <a:latin typeface="Times New Roman" pitchFamily="18" charset="0"/>
                <a:cs typeface="Arial" pitchFamily="34" charset="0"/>
              </a:rPr>
              <a:pPr algn="r"/>
              <a:t>3</a:t>
            </a:fld>
            <a:endParaRPr lang="en-US" sz="1200">
              <a:latin typeface="Times New Roman"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03ED8-224E-4D6D-9A9C-02B57B329F9A}" type="slidenum">
              <a:rPr lang="en-US"/>
              <a:pPr/>
              <a:t>4</a:t>
            </a:fld>
            <a:endParaRPr lang="en-US"/>
          </a:p>
        </p:txBody>
      </p:sp>
      <p:sp>
        <p:nvSpPr>
          <p:cNvPr id="79874" name="Rectangle 2"/>
          <p:cNvSpPr>
            <a:spLocks noGrp="1" noRot="1" noChangeAspect="1" noChangeArrowheads="1" noTextEdit="1"/>
          </p:cNvSpPr>
          <p:nvPr>
            <p:ph type="sldImg"/>
          </p:nvPr>
        </p:nvSpPr>
        <p:spPr>
          <a:xfrm>
            <a:off x="1143000" y="684213"/>
            <a:ext cx="4572000" cy="3429000"/>
          </a:xfrm>
          <a:ln/>
        </p:spPr>
      </p:sp>
      <p:sp>
        <p:nvSpPr>
          <p:cNvPr id="79875" name="Rectangle 3"/>
          <p:cNvSpPr>
            <a:spLocks noGrp="1" noChangeArrowheads="1"/>
          </p:cNvSpPr>
          <p:nvPr>
            <p:ph type="body" idx="1"/>
          </p:nvPr>
        </p:nvSpPr>
        <p:spPr>
          <a:xfrm>
            <a:off x="685800" y="4343400"/>
            <a:ext cx="5486400" cy="4116388"/>
          </a:xfrm>
        </p:spPr>
        <p:txBody>
          <a:bodyPr lIns="91426" tIns="45713" rIns="91426" bIns="4571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2/21/2008 4:41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76850-A68D-4BBB-8126-6A9DD1B65CAE}" type="slidenum">
              <a:rPr lang="en-US"/>
              <a:pPr/>
              <a:t>7</a:t>
            </a:fld>
            <a:endParaRPr lang="en-US"/>
          </a:p>
        </p:txBody>
      </p:sp>
      <p:sp>
        <p:nvSpPr>
          <p:cNvPr id="223234" name="Rectangle 2"/>
          <p:cNvSpPr>
            <a:spLocks noGrp="1" noRot="1" noChangeAspect="1" noChangeArrowheads="1" noTextEdit="1"/>
          </p:cNvSpPr>
          <p:nvPr>
            <p:ph type="sldImg"/>
          </p:nvPr>
        </p:nvSpPr>
        <p:spPr>
          <a:xfrm>
            <a:off x="1141413" y="685800"/>
            <a:ext cx="4573587" cy="3430588"/>
          </a:xfrm>
          <a:ln/>
        </p:spPr>
      </p:sp>
      <p:sp>
        <p:nvSpPr>
          <p:cNvPr id="223235" name="Rectangle 3"/>
          <p:cNvSpPr>
            <a:spLocks noGrp="1" noChangeArrowheads="1"/>
          </p:cNvSpPr>
          <p:nvPr>
            <p:ph type="body" idx="1"/>
          </p:nvPr>
        </p:nvSpPr>
        <p:spPr/>
        <p:txBody>
          <a:bodyPr/>
          <a:lstStyle/>
          <a:p>
            <a:r>
              <a:rPr lang="en-US"/>
              <a:t>Since our customer visits were targeted initially on “How” to deploy new desktop environments we started our discussions on:</a:t>
            </a:r>
          </a:p>
          <a:p>
            <a:pPr>
              <a:buFontTx/>
              <a:buChar char="•"/>
            </a:pPr>
            <a:r>
              <a:rPr lang="en-US"/>
              <a:t>OS migrations, </a:t>
            </a:r>
          </a:p>
          <a:p>
            <a:pPr>
              <a:buFontTx/>
              <a:buChar char="•"/>
            </a:pPr>
            <a:r>
              <a:rPr lang="en-US"/>
              <a:t>saving and restoring user state and </a:t>
            </a:r>
          </a:p>
          <a:p>
            <a:pPr>
              <a:buFontTx/>
              <a:buChar char="•"/>
            </a:pPr>
            <a:r>
              <a:rPr lang="en-US"/>
              <a:t>Application installation </a:t>
            </a:r>
          </a:p>
          <a:p>
            <a:endParaRPr lang="en-US"/>
          </a:p>
          <a:p>
            <a:r>
              <a:rPr lang="en-US"/>
              <a:t>Next build - Operations</a:t>
            </a:r>
          </a:p>
          <a:p>
            <a:r>
              <a:rPr lang="en-US"/>
              <a:t>As you can imagine it was tough to have a narrow discussion just deployment without discussing </a:t>
            </a:r>
          </a:p>
          <a:p>
            <a:pPr>
              <a:buFontTx/>
              <a:buChar char="•"/>
            </a:pPr>
            <a:r>
              <a:rPr lang="en-US"/>
              <a:t>Patch management technology and process to enable better security</a:t>
            </a:r>
          </a:p>
          <a:p>
            <a:pPr>
              <a:buFontTx/>
              <a:buChar char="•"/>
            </a:pPr>
            <a:r>
              <a:rPr lang="en-US"/>
              <a:t>Compliance, especially as it relates to settings and configurations,</a:t>
            </a:r>
          </a:p>
          <a:p>
            <a:pPr>
              <a:buFontTx/>
              <a:buChar char="•"/>
            </a:pPr>
            <a:r>
              <a:rPr lang="en-US"/>
              <a:t>Inventory and of course help desk implications </a:t>
            </a:r>
          </a:p>
          <a:p>
            <a:pPr>
              <a:buFontTx/>
              <a:buChar char="•"/>
            </a:pPr>
            <a:endParaRPr lang="en-US"/>
          </a:p>
          <a:p>
            <a:r>
              <a:rPr lang="en-US"/>
              <a:t>Next build - Engineering</a:t>
            </a:r>
          </a:p>
          <a:p>
            <a:pPr>
              <a:buFontTx/>
              <a:buChar char="•"/>
            </a:pPr>
            <a:r>
              <a:rPr lang="en-US"/>
              <a:t>We found a wide range of diversity in the level of tools and processes used to operate the environments but noticed that organizations that had the least chaotic environments and best managed environments had clear investments in Engineering their desktops for success.  They generally had:</a:t>
            </a:r>
          </a:p>
          <a:p>
            <a:pPr lvl="1">
              <a:buFontTx/>
              <a:buChar char="•"/>
            </a:pPr>
            <a:r>
              <a:rPr lang="en-US"/>
              <a:t>Strong inventory tools and processes</a:t>
            </a:r>
          </a:p>
          <a:p>
            <a:pPr lvl="1">
              <a:buFontTx/>
              <a:buChar char="•"/>
            </a:pPr>
            <a:r>
              <a:rPr lang="en-US"/>
              <a:t>Centralized packaging teams and standards</a:t>
            </a:r>
          </a:p>
          <a:p>
            <a:pPr lvl="1">
              <a:buFontTx/>
              <a:buChar char="•"/>
            </a:pPr>
            <a:r>
              <a:rPr lang="en-US"/>
              <a:t>Prescriptive test plans and automation</a:t>
            </a:r>
          </a:p>
          <a:p>
            <a:pPr lvl="1">
              <a:buFontTx/>
              <a:buChar char="•"/>
            </a:pPr>
            <a:r>
              <a:rPr lang="en-US"/>
              <a:t>A few core images</a:t>
            </a:r>
          </a:p>
          <a:p>
            <a:pPr>
              <a:buFontTx/>
              <a:buChar char="•"/>
            </a:pPr>
            <a:endParaRPr lang="en-US"/>
          </a:p>
          <a:p>
            <a:pPr>
              <a:buFontTx/>
              <a:buChar char="•"/>
            </a:pPr>
            <a:r>
              <a:rPr lang="en-US"/>
              <a:t>Throughout this presentation we will reference these 3 areas Engineer, Deploy, and Operate as we drill into the costs and best technologies and practices to use to mitigate these costs.</a:t>
            </a:r>
          </a:p>
          <a:p>
            <a:pPr>
              <a:buFontTx/>
              <a:buChar cha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sz="1600" smtClean="0"/>
              <a:t>Flexible Approach</a:t>
            </a:r>
            <a:r>
              <a:rPr lang="en-US" sz="1000" smtClean="0">
                <a:solidFill>
                  <a:schemeClr val="accent1"/>
                </a:solidFill>
                <a:latin typeface="Segoe"/>
              </a:rPr>
              <a:t/>
            </a:r>
            <a:br>
              <a:rPr lang="en-US" sz="1000" smtClean="0">
                <a:solidFill>
                  <a:schemeClr val="accent1"/>
                </a:solidFill>
                <a:latin typeface="Segoe"/>
              </a:rPr>
            </a:br>
            <a:r>
              <a:rPr lang="en-US" sz="1000" smtClean="0">
                <a:solidFill>
                  <a:schemeClr val="accent1"/>
                </a:solidFill>
                <a:latin typeface="Segoe"/>
              </a:rPr>
              <a:t>Scales to meet diverse needs</a:t>
            </a:r>
          </a:p>
          <a:p>
            <a:r>
              <a:rPr lang="en-US" smtClean="0"/>
              <a:t>Agentless monitoring for clients:</a:t>
            </a:r>
          </a:p>
          <a:p>
            <a:pPr lvl="1">
              <a:buFont typeface="Webdings" pitchFamily="18" charset="2"/>
              <a:buNone/>
            </a:pPr>
            <a:r>
              <a:rPr lang="en-US" smtClean="0"/>
              <a:t>Easy to get up and running </a:t>
            </a:r>
          </a:p>
          <a:p>
            <a:pPr lvl="1">
              <a:buFont typeface="Webdings" pitchFamily="18" charset="2"/>
              <a:buNone/>
            </a:pPr>
            <a:r>
              <a:rPr lang="en-US" smtClean="0"/>
              <a:t>Agent free deployment</a:t>
            </a:r>
          </a:p>
          <a:p>
            <a:pPr lvl="1">
              <a:buFont typeface="Webdings" pitchFamily="18" charset="2"/>
              <a:buNone/>
            </a:pPr>
            <a:r>
              <a:rPr lang="en-US" smtClean="0"/>
              <a:t>Large scale monitoring of desktops</a:t>
            </a:r>
          </a:p>
          <a:p>
            <a:endParaRPr lang="en-US" smtClean="0"/>
          </a:p>
          <a:p>
            <a:r>
              <a:rPr lang="en-US" smtClean="0"/>
              <a:t>Agent monitoring for clients:</a:t>
            </a:r>
          </a:p>
          <a:p>
            <a:pPr lvl="1">
              <a:buFont typeface="Webdings" pitchFamily="18" charset="2"/>
              <a:buNone/>
            </a:pPr>
            <a:r>
              <a:rPr lang="en-US" smtClean="0"/>
              <a:t>Richer monitoring for platform and applications</a:t>
            </a:r>
          </a:p>
          <a:p>
            <a:pPr lvl="1">
              <a:buFont typeface="Webdings" pitchFamily="18" charset="2"/>
              <a:buNone/>
            </a:pPr>
            <a:r>
              <a:rPr lang="en-US" smtClean="0"/>
              <a:t>Synthetic transaction monitoring</a:t>
            </a:r>
          </a:p>
          <a:p>
            <a:pPr lvl="1">
              <a:buFont typeface="Webdings" pitchFamily="18" charset="2"/>
              <a:buNone/>
            </a:pPr>
            <a:r>
              <a:rPr lang="en-US" smtClean="0"/>
              <a:t>Medium to small scale monitoring</a:t>
            </a:r>
          </a:p>
          <a:p>
            <a:endParaRPr lang="en-US" sz="1000" smtClean="0">
              <a:solidFill>
                <a:schemeClr val="accent1"/>
              </a:solidFill>
              <a:latin typeface="Sego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t>IT Manager and Desktop support specialist</a:t>
            </a:r>
          </a:p>
          <a:p>
            <a:r>
              <a:rPr lang="en-US" smtClean="0"/>
              <a:t>Clients are a critical part of end-to-end service delivery and support</a:t>
            </a:r>
          </a:p>
          <a:p>
            <a:pPr lvl="1"/>
            <a:r>
              <a:rPr lang="en-US" smtClean="0"/>
              <a:t>As a platform service for the business</a:t>
            </a:r>
          </a:p>
          <a:p>
            <a:pPr lvl="1"/>
            <a:r>
              <a:rPr lang="en-US" smtClean="0"/>
              <a:t>Where the end user experience happens</a:t>
            </a:r>
          </a:p>
          <a:p>
            <a:pPr lvl="1"/>
            <a:r>
              <a:rPr lang="en-US" smtClean="0"/>
              <a:t>Many roles including desktops, kiosks, POS</a:t>
            </a:r>
          </a:p>
          <a:p>
            <a:r>
              <a:rPr lang="en-US" smtClean="0"/>
              <a:t>Lack of awareness of End-user problems</a:t>
            </a:r>
          </a:p>
          <a:p>
            <a:r>
              <a:rPr lang="en-US" smtClean="0"/>
              <a:t>Unable to correlate problems to changes in Enterprise </a:t>
            </a:r>
          </a:p>
          <a:p>
            <a:r>
              <a:rPr lang="en-US" smtClean="0"/>
              <a:t>Client Crashes result in loss of productivity, customer satisfaction</a:t>
            </a:r>
          </a:p>
          <a:p>
            <a:r>
              <a:rPr lang="en-US" smtClean="0"/>
              <a:t>Additional cost in helpdesk resolution</a:t>
            </a:r>
          </a:p>
          <a:p>
            <a:r>
              <a:rPr lang="en-US" smtClean="0"/>
              <a:t>No association with available solutions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mtClean="0"/>
              <a:t>Change arrow to 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WALKIN PreEvent - Prints in GRAYSCALE">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2"/>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3"/>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4" cstate="email"/>
          <a:stretch>
            <a:fillRect/>
          </a:stretch>
        </p:blipFill>
        <p:spPr bwMode="auto">
          <a:xfrm rot="303948">
            <a:off x="2293533" y="6052531"/>
            <a:ext cx="6851232" cy="1148735"/>
          </a:xfrm>
          <a:prstGeom prst="rect">
            <a:avLst/>
          </a:prstGeom>
          <a:noFill/>
        </p:spPr>
      </p:pic>
      <p:sp>
        <p:nvSpPr>
          <p:cNvPr id="8" name="TextBox 7"/>
          <p:cNvSpPr txBox="1"/>
          <p:nvPr userDrawn="1"/>
        </p:nvSpPr>
        <p:spPr>
          <a:xfrm>
            <a:off x="381000" y="231775"/>
            <a:ext cx="3429000" cy="646327"/>
          </a:xfrm>
          <a:prstGeom prst="rect">
            <a:avLst/>
          </a:prstGeom>
          <a:noFill/>
        </p:spPr>
        <p:txBody>
          <a:bodyPr wrap="square" lIns="91436" tIns="45718" rIns="91436" bIns="45718" rtlCol="0">
            <a:spAutoFit/>
          </a:bodyPr>
          <a:lstStyle/>
          <a:p>
            <a:r>
              <a:rPr lang="en-US" sz="3600" dirty="0" smtClean="0">
                <a:solidFill>
                  <a:schemeClr val="bg1"/>
                </a:solidFill>
                <a:effectLst>
                  <a:outerShdw blurRad="38100" dist="310007" dir="7680000" sy="30000" kx="1300200" algn="ctr" rotWithShape="0">
                    <a:prstClr val="black">
                      <a:alpha val="32000"/>
                    </a:prstClr>
                  </a:outerShdw>
                </a:effectLst>
                <a:latin typeface="Arial Narrow" pitchFamily="34" charset="0"/>
              </a:rPr>
              <a:t>June 4-8  Orlando</a:t>
            </a:r>
            <a:endParaRPr lang="en-US" sz="3600" dirty="0">
              <a:solidFill>
                <a:schemeClr val="bg1"/>
              </a:solidFill>
              <a:effectLst>
                <a:outerShdw blurRad="38100" dist="310007" dir="7680000" sy="30000" kx="1300200" algn="ctr" rotWithShape="0">
                  <a:prstClr val="black">
                    <a:alpha val="32000"/>
                  </a:prstClr>
                </a:outerShdw>
              </a:effectLst>
              <a:latin typeface="Arial Narrow" pitchFamily="34" charset="0"/>
            </a:endParaRPr>
          </a:p>
        </p:txBody>
      </p:sp>
      <p:grpSp>
        <p:nvGrpSpPr>
          <p:cNvPr id="9" name="Group 10"/>
          <p:cNvGrpSpPr/>
          <p:nvPr userDrawn="1"/>
        </p:nvGrpSpPr>
        <p:grpSpPr bwMode="black">
          <a:xfrm>
            <a:off x="866527" y="938867"/>
            <a:ext cx="3678486" cy="358121"/>
            <a:chOff x="3874522" y="5742451"/>
            <a:chExt cx="3678486" cy="358121"/>
          </a:xfrm>
        </p:grpSpPr>
        <p:pic>
          <p:nvPicPr>
            <p:cNvPr id="10" name="Picture 2" descr="D:\Slidework\Jobs\TechEd2007 - Brian Marble\Template\Design\graphics\Tagline_white.png"/>
            <p:cNvPicPr>
              <a:picLocks noChangeAspect="1" noChangeArrowheads="1"/>
            </p:cNvPicPr>
            <p:nvPr/>
          </p:nvPicPr>
          <p:blipFill>
            <a:blip r:embed="rId5"/>
            <a:stretch>
              <a:fillRect/>
            </a:stretch>
          </p:blipFill>
          <p:spPr bwMode="black">
            <a:xfrm>
              <a:off x="3874522" y="5742451"/>
              <a:ext cx="3608760" cy="358121"/>
            </a:xfrm>
            <a:prstGeom prst="rect">
              <a:avLst/>
            </a:prstGeom>
            <a:noFill/>
          </p:spPr>
        </p:pic>
        <p:sp>
          <p:nvSpPr>
            <p:cNvPr id="11" name="Oval 10"/>
            <p:cNvSpPr/>
            <p:nvPr/>
          </p:nvSpPr>
          <p:spPr bwMode="black">
            <a:xfrm flipV="1">
              <a:off x="7507288" y="5964237"/>
              <a:ext cx="45720" cy="45720"/>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grpSp>
      <p:sp>
        <p:nvSpPr>
          <p:cNvPr id="12" name="Oval 11"/>
          <p:cNvSpPr/>
          <p:nvPr userDrawn="1"/>
        </p:nvSpPr>
        <p:spPr bwMode="auto">
          <a:xfrm flipV="1">
            <a:off x="2000705" y="535179"/>
            <a:ext cx="45720" cy="45720"/>
          </a:xfrm>
          <a:prstGeom prst="ellipse">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3"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WALKIN Event - Prints in GRAYSCALE">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2"/>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3"/>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4" cstate="email"/>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5"/>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6"/>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WALKIN PreEvent v2 - Prints in GRAYSCALE">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6"/>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6"/>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6"/>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6"/>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6"/>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png"/><Relationship Id="rId12"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wmf"/><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wmf"/><Relationship Id="rId4" Type="http://schemas.openxmlformats.org/officeDocument/2006/relationships/image" Target="../media/image37.emf"/><Relationship Id="rId9" Type="http://schemas.openxmlformats.org/officeDocument/2006/relationships/image" Target="../media/image42.wmf"/><Relationship Id="rId14" Type="http://schemas.openxmlformats.org/officeDocument/2006/relationships/image" Target="../media/image4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641350" y="592138"/>
            <a:ext cx="7958138" cy="357187"/>
          </a:xfrm>
        </p:spPr>
        <p:txBody>
          <a:bodyPr/>
          <a:lstStyle/>
          <a:p>
            <a:pPr eaLnBrk="1" hangingPunct="1"/>
            <a:r>
              <a:rPr lang="en-US" sz="2400"/>
              <a:t>MNSCUG Agenda – 02/21/2008</a:t>
            </a:r>
          </a:p>
        </p:txBody>
      </p:sp>
      <p:sp>
        <p:nvSpPr>
          <p:cNvPr id="22531" name="Content Placeholder 2"/>
          <p:cNvSpPr>
            <a:spLocks noGrp="1"/>
          </p:cNvSpPr>
          <p:nvPr>
            <p:ph idx="4294967295"/>
          </p:nvPr>
        </p:nvSpPr>
        <p:spPr>
          <a:xfrm>
            <a:off x="457200" y="1219200"/>
            <a:ext cx="8229600" cy="4784725"/>
          </a:xfrm>
        </p:spPr>
        <p:txBody>
          <a:bodyPr/>
          <a:lstStyle/>
          <a:p>
            <a:pPr eaLnBrk="1" hangingPunct="1"/>
            <a:r>
              <a:rPr lang="en-US"/>
              <a:t>Intro - 10 second introductions</a:t>
            </a:r>
          </a:p>
          <a:p>
            <a:pPr lvl="1" eaLnBrk="1" hangingPunct="1"/>
            <a:r>
              <a:rPr lang="en-US" sz="1800"/>
              <a:t>Sign in sheet</a:t>
            </a:r>
          </a:p>
          <a:p>
            <a:pPr eaLnBrk="1" hangingPunct="1"/>
            <a:r>
              <a:rPr lang="en-US"/>
              <a:t>Future meetings 2008</a:t>
            </a:r>
          </a:p>
          <a:p>
            <a:pPr marL="1143000" lvl="2" indent="-228600" eaLnBrk="1" hangingPunct="1"/>
            <a:r>
              <a:rPr lang="en-US"/>
              <a:t>2/21 Thursday  (Operations Manager 2007)</a:t>
            </a:r>
          </a:p>
          <a:p>
            <a:pPr marL="1143000" lvl="2" indent="-228600" eaLnBrk="1" hangingPunct="1"/>
            <a:r>
              <a:rPr lang="en-US"/>
              <a:t>3/26 Wednesday – 1e Product Demo</a:t>
            </a:r>
          </a:p>
          <a:p>
            <a:pPr marL="1143000" lvl="2" indent="-228600" eaLnBrk="1" hangingPunct="1"/>
            <a:r>
              <a:rPr lang="en-US"/>
              <a:t>4/17 Thursday</a:t>
            </a:r>
          </a:p>
          <a:p>
            <a:pPr marL="1143000" lvl="2" indent="-228600" eaLnBrk="1" hangingPunct="1"/>
            <a:r>
              <a:rPr lang="en-US"/>
              <a:t>5/21 Wednesday</a:t>
            </a:r>
          </a:p>
          <a:p>
            <a:pPr marL="1143000" lvl="2" indent="-228600" eaLnBrk="1" hangingPunct="1"/>
            <a:r>
              <a:rPr lang="en-US"/>
              <a:t>6/19 Thursday</a:t>
            </a:r>
          </a:p>
          <a:p>
            <a:pPr marL="1143000" lvl="2" indent="-228600" eaLnBrk="1" hangingPunct="1"/>
            <a:r>
              <a:rPr lang="en-US"/>
              <a:t>7/16 Wednesday</a:t>
            </a:r>
          </a:p>
          <a:p>
            <a:pPr marL="1143000" lvl="2" indent="-228600" eaLnBrk="1" hangingPunct="1"/>
            <a:r>
              <a:rPr lang="en-US"/>
              <a:t>8/21 Thursday</a:t>
            </a:r>
          </a:p>
          <a:p>
            <a:pPr marL="1143000" lvl="2" indent="-228600" eaLnBrk="1" hangingPunct="1"/>
            <a:r>
              <a:rPr lang="en-US"/>
              <a:t>9/17 Wednesday</a:t>
            </a:r>
          </a:p>
          <a:p>
            <a:pPr marL="1143000" lvl="2" indent="-228600" eaLnBrk="1" hangingPunct="1"/>
            <a:r>
              <a:rPr lang="en-US"/>
              <a:t>10/16 Thursday</a:t>
            </a:r>
          </a:p>
          <a:p>
            <a:pPr marL="1143000" lvl="2" indent="-228600" eaLnBrk="1" hangingPunct="1"/>
            <a:r>
              <a:rPr lang="en-US"/>
              <a:t>11/18 Wednesday</a:t>
            </a:r>
          </a:p>
          <a:p>
            <a:pPr marL="1143000" lvl="2" indent="-228600" eaLnBrk="1" hangingPunct="1"/>
            <a:r>
              <a:rPr lang="en-US"/>
              <a:t>12/18 Thursday</a:t>
            </a:r>
          </a:p>
          <a:p>
            <a:pPr eaLnBrk="1" hangingPunct="1">
              <a:buFont typeface="Wingdings" pitchFamily="2" charset="2"/>
              <a:buNone/>
            </a:pPr>
            <a:endParaRPr lang="en-US"/>
          </a:p>
          <a:p>
            <a:pPr eaLnBrk="1" hangingPunct="1"/>
            <a:endParaRPr lang="en-US"/>
          </a:p>
          <a:p>
            <a:pPr eaLnBrk="1" hangingPunct="1"/>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82" name="Oval 776216"/>
          <p:cNvSpPr>
            <a:spLocks noChangeArrowheads="1"/>
          </p:cNvSpPr>
          <p:nvPr/>
        </p:nvSpPr>
        <p:spPr bwMode="auto">
          <a:xfrm>
            <a:off x="1" y="2935288"/>
            <a:ext cx="1501775" cy="1138237"/>
          </a:xfrm>
          <a:prstGeom prst="ellipse">
            <a:avLst/>
          </a:prstGeom>
          <a:gradFill rotWithShape="0">
            <a:gsLst>
              <a:gs pos="0">
                <a:srgbClr val="39568F">
                  <a:alpha val="0"/>
                </a:srgbClr>
              </a:gs>
              <a:gs pos="100000">
                <a:schemeClr val="hlink">
                  <a:alpha val="26999"/>
                </a:schemeClr>
              </a:gs>
            </a:gsLst>
            <a:path path="shape">
              <a:fillToRect l="50000" t="50000" r="50000" b="50000"/>
            </a:path>
          </a:gradFill>
          <a:ln w="28575" algn="ctr">
            <a:solidFill>
              <a:schemeClr val="hlink"/>
            </a:solidFill>
            <a:round/>
            <a:headEnd/>
            <a:tailEnd/>
          </a:ln>
        </p:spPr>
        <p:txBody>
          <a:bodyPr wrap="none" lIns="91436" tIns="45718" rIns="91436" bIns="45718" anchor="ctr"/>
          <a:lstStyle/>
          <a:p>
            <a:pPr algn="l">
              <a:lnSpc>
                <a:spcPct val="100000"/>
              </a:lnSpc>
              <a:spcBef>
                <a:spcPct val="0"/>
              </a:spcBef>
            </a:pPr>
            <a:endParaRPr lang="en-US">
              <a:solidFill>
                <a:srgbClr val="000000"/>
              </a:solidFill>
            </a:endParaRPr>
          </a:p>
        </p:txBody>
      </p:sp>
      <p:sp>
        <p:nvSpPr>
          <p:cNvPr id="64516" name="Oval 776241"/>
          <p:cNvSpPr>
            <a:spLocks noChangeArrowheads="1"/>
          </p:cNvSpPr>
          <p:nvPr/>
        </p:nvSpPr>
        <p:spPr bwMode="auto">
          <a:xfrm>
            <a:off x="3421063" y="3194051"/>
            <a:ext cx="928687" cy="1069975"/>
          </a:xfrm>
          <a:prstGeom prst="ellipse">
            <a:avLst/>
          </a:prstGeom>
          <a:gradFill rotWithShape="0">
            <a:gsLst>
              <a:gs pos="0">
                <a:srgbClr val="39568F">
                  <a:alpha val="0"/>
                </a:srgbClr>
              </a:gs>
              <a:gs pos="100000">
                <a:schemeClr val="hlink">
                  <a:alpha val="26999"/>
                </a:schemeClr>
              </a:gs>
            </a:gsLst>
            <a:path path="shape">
              <a:fillToRect l="50000" t="50000" r="50000" b="50000"/>
            </a:path>
          </a:gradFill>
          <a:ln w="38100" algn="ctr">
            <a:solidFill>
              <a:schemeClr val="bg1"/>
            </a:solidFill>
            <a:round/>
            <a:headEnd/>
            <a:tailEnd/>
          </a:ln>
        </p:spPr>
        <p:txBody>
          <a:bodyPr wrap="none" lIns="91436" tIns="45718" rIns="91436" bIns="45718" anchor="ctr"/>
          <a:lstStyle/>
          <a:p>
            <a:pPr algn="l">
              <a:lnSpc>
                <a:spcPct val="100000"/>
              </a:lnSpc>
              <a:spcBef>
                <a:spcPct val="0"/>
              </a:spcBef>
            </a:pPr>
            <a:endParaRPr lang="en-US">
              <a:solidFill>
                <a:srgbClr val="000000"/>
              </a:solidFill>
            </a:endParaRPr>
          </a:p>
        </p:txBody>
      </p:sp>
      <p:pic>
        <p:nvPicPr>
          <p:cNvPr id="11267" name="Picture 38"/>
          <p:cNvPicPr>
            <a:picLocks noChangeAspect="1" noChangeArrowheads="1"/>
          </p:cNvPicPr>
          <p:nvPr/>
        </p:nvPicPr>
        <p:blipFill>
          <a:blip r:embed="rId3"/>
          <a:srcRect/>
          <a:stretch>
            <a:fillRect/>
          </a:stretch>
        </p:blipFill>
        <p:spPr bwMode="auto">
          <a:xfrm>
            <a:off x="2809876" y="996950"/>
            <a:ext cx="942975" cy="1435100"/>
          </a:xfrm>
          <a:prstGeom prst="rect">
            <a:avLst/>
          </a:prstGeom>
          <a:noFill/>
          <a:ln w="12700" algn="ctr">
            <a:noFill/>
            <a:miter lim="800000"/>
            <a:headEnd/>
            <a:tailEnd/>
          </a:ln>
        </p:spPr>
      </p:pic>
      <p:pic>
        <p:nvPicPr>
          <p:cNvPr id="11268" name="Picture 53"/>
          <p:cNvPicPr>
            <a:picLocks noChangeAspect="1" noChangeArrowheads="1"/>
          </p:cNvPicPr>
          <p:nvPr/>
        </p:nvPicPr>
        <p:blipFill>
          <a:blip r:embed="rId4"/>
          <a:srcRect/>
          <a:stretch>
            <a:fillRect/>
          </a:stretch>
        </p:blipFill>
        <p:spPr bwMode="auto">
          <a:xfrm>
            <a:off x="3532188" y="3217863"/>
            <a:ext cx="727075" cy="1106487"/>
          </a:xfrm>
          <a:prstGeom prst="rect">
            <a:avLst/>
          </a:prstGeom>
          <a:noFill/>
          <a:ln w="12700" algn="ctr">
            <a:noFill/>
            <a:miter lim="800000"/>
            <a:headEnd/>
            <a:tailEnd/>
          </a:ln>
        </p:spPr>
      </p:pic>
      <p:sp>
        <p:nvSpPr>
          <p:cNvPr id="11269" name="Oval 776216"/>
          <p:cNvSpPr>
            <a:spLocks noChangeArrowheads="1"/>
          </p:cNvSpPr>
          <p:nvPr/>
        </p:nvSpPr>
        <p:spPr bwMode="auto">
          <a:xfrm>
            <a:off x="6350000" y="677863"/>
            <a:ext cx="2482850" cy="1528762"/>
          </a:xfrm>
          <a:prstGeom prst="ellipse">
            <a:avLst/>
          </a:prstGeom>
          <a:gradFill rotWithShape="0">
            <a:gsLst>
              <a:gs pos="0">
                <a:srgbClr val="39568F">
                  <a:alpha val="0"/>
                </a:srgbClr>
              </a:gs>
              <a:gs pos="100000">
                <a:schemeClr val="hlink">
                  <a:alpha val="26999"/>
                </a:schemeClr>
              </a:gs>
            </a:gsLst>
            <a:path path="shape">
              <a:fillToRect l="50000" t="50000" r="50000" b="50000"/>
            </a:path>
          </a:gradFill>
          <a:ln w="28575" algn="ctr">
            <a:solidFill>
              <a:schemeClr val="hlink"/>
            </a:solidFill>
            <a:round/>
            <a:headEnd/>
            <a:tailEnd/>
          </a:ln>
        </p:spPr>
        <p:txBody>
          <a:bodyPr wrap="none" lIns="91436" tIns="45718" rIns="91436" bIns="45718" anchor="ctr"/>
          <a:lstStyle/>
          <a:p>
            <a:pPr algn="l">
              <a:lnSpc>
                <a:spcPct val="100000"/>
              </a:lnSpc>
              <a:spcBef>
                <a:spcPct val="0"/>
              </a:spcBef>
            </a:pPr>
            <a:endParaRPr lang="en-US">
              <a:solidFill>
                <a:srgbClr val="000000"/>
              </a:solidFill>
            </a:endParaRPr>
          </a:p>
        </p:txBody>
      </p:sp>
      <p:sp>
        <p:nvSpPr>
          <p:cNvPr id="11270" name="Oval 776215"/>
          <p:cNvSpPr>
            <a:spLocks noChangeArrowheads="1"/>
          </p:cNvSpPr>
          <p:nvPr/>
        </p:nvSpPr>
        <p:spPr bwMode="auto">
          <a:xfrm>
            <a:off x="230188" y="5135563"/>
            <a:ext cx="2482850" cy="1528762"/>
          </a:xfrm>
          <a:prstGeom prst="ellipse">
            <a:avLst/>
          </a:prstGeom>
          <a:gradFill rotWithShape="0">
            <a:gsLst>
              <a:gs pos="0">
                <a:srgbClr val="39568F">
                  <a:alpha val="0"/>
                </a:srgbClr>
              </a:gs>
              <a:gs pos="100000">
                <a:schemeClr val="hlink">
                  <a:alpha val="26999"/>
                </a:schemeClr>
              </a:gs>
            </a:gsLst>
            <a:path path="shape">
              <a:fillToRect l="50000" t="50000" r="50000" b="50000"/>
            </a:path>
          </a:gradFill>
          <a:ln w="28575" algn="ctr">
            <a:solidFill>
              <a:schemeClr val="hlink"/>
            </a:solidFill>
            <a:round/>
            <a:headEnd/>
            <a:tailEnd/>
          </a:ln>
        </p:spPr>
        <p:txBody>
          <a:bodyPr wrap="none" lIns="91436" tIns="45718" rIns="91436" bIns="45718" anchor="ctr"/>
          <a:lstStyle/>
          <a:p>
            <a:pPr algn="l">
              <a:lnSpc>
                <a:spcPct val="100000"/>
              </a:lnSpc>
              <a:spcBef>
                <a:spcPct val="0"/>
              </a:spcBef>
            </a:pPr>
            <a:endParaRPr lang="en-US">
              <a:solidFill>
                <a:srgbClr val="000000"/>
              </a:solidFill>
            </a:endParaRPr>
          </a:p>
        </p:txBody>
      </p:sp>
      <p:pic>
        <p:nvPicPr>
          <p:cNvPr id="11271" name="Rectangle 776225"/>
          <p:cNvPicPr>
            <a:picLocks noChangeAspect="1" noChangeArrowheads="1"/>
          </p:cNvPicPr>
          <p:nvPr/>
        </p:nvPicPr>
        <p:blipFill>
          <a:blip r:embed="rId5" cstate="email"/>
          <a:srcRect/>
          <a:stretch>
            <a:fillRect/>
          </a:stretch>
        </p:blipFill>
        <p:spPr bwMode="auto">
          <a:xfrm>
            <a:off x="6848475" y="1065213"/>
            <a:ext cx="546100" cy="801687"/>
          </a:xfrm>
          <a:prstGeom prst="rect">
            <a:avLst/>
          </a:prstGeom>
          <a:noFill/>
          <a:ln w="9525">
            <a:noFill/>
            <a:miter lim="800000"/>
            <a:headEnd/>
            <a:tailEnd/>
          </a:ln>
        </p:spPr>
      </p:pic>
      <p:pic>
        <p:nvPicPr>
          <p:cNvPr id="11272" name="Rectangle 776226"/>
          <p:cNvPicPr>
            <a:picLocks noChangeAspect="1" noChangeArrowheads="1"/>
          </p:cNvPicPr>
          <p:nvPr/>
        </p:nvPicPr>
        <p:blipFill>
          <a:blip r:embed="rId5" cstate="email"/>
          <a:srcRect/>
          <a:stretch>
            <a:fillRect/>
          </a:stretch>
        </p:blipFill>
        <p:spPr bwMode="auto">
          <a:xfrm>
            <a:off x="7289800" y="1065213"/>
            <a:ext cx="546100" cy="801687"/>
          </a:xfrm>
          <a:prstGeom prst="rect">
            <a:avLst/>
          </a:prstGeom>
          <a:noFill/>
          <a:ln w="9525">
            <a:noFill/>
            <a:miter lim="800000"/>
            <a:headEnd/>
            <a:tailEnd/>
          </a:ln>
        </p:spPr>
      </p:pic>
      <p:pic>
        <p:nvPicPr>
          <p:cNvPr id="11273" name="Rectangle 776227"/>
          <p:cNvPicPr>
            <a:picLocks noChangeAspect="1" noChangeArrowheads="1"/>
          </p:cNvPicPr>
          <p:nvPr/>
        </p:nvPicPr>
        <p:blipFill>
          <a:blip r:embed="rId5" cstate="email"/>
          <a:srcRect/>
          <a:stretch>
            <a:fillRect/>
          </a:stretch>
        </p:blipFill>
        <p:spPr bwMode="auto">
          <a:xfrm>
            <a:off x="7731125" y="1065213"/>
            <a:ext cx="546100" cy="801687"/>
          </a:xfrm>
          <a:prstGeom prst="rect">
            <a:avLst/>
          </a:prstGeom>
          <a:noFill/>
          <a:ln w="9525">
            <a:noFill/>
            <a:miter lim="800000"/>
            <a:headEnd/>
            <a:tailEnd/>
          </a:ln>
        </p:spPr>
      </p:pic>
      <p:sp>
        <p:nvSpPr>
          <p:cNvPr id="776194" name="Title 776193"/>
          <p:cNvSpPr>
            <a:spLocks noGrp="1" noChangeArrowheads="1"/>
          </p:cNvSpPr>
          <p:nvPr>
            <p:ph type="title"/>
          </p:nvPr>
        </p:nvSpPr>
        <p:spPr/>
        <p:txBody>
          <a:bodyPr>
            <a:normAutofit fontScale="90000"/>
          </a:bodyPr>
          <a:lstStyle/>
          <a:p>
            <a:r>
              <a:rPr lang="en-US" smtClean="0">
                <a:latin typeface="+mn-lt"/>
              </a:rPr>
              <a:t>Agentless Exception Monitoring</a:t>
            </a:r>
            <a:endParaRPr lang="en-US" dirty="0" smtClean="0">
              <a:latin typeface="+mn-lt"/>
            </a:endParaRPr>
          </a:p>
        </p:txBody>
      </p:sp>
      <p:sp>
        <p:nvSpPr>
          <p:cNvPr id="64523" name="Straight Connector 776231"/>
          <p:cNvSpPr>
            <a:spLocks noChangeShapeType="1"/>
          </p:cNvSpPr>
          <p:nvPr/>
        </p:nvSpPr>
        <p:spPr bwMode="auto">
          <a:xfrm>
            <a:off x="1055688" y="3343275"/>
            <a:ext cx="2462212" cy="246063"/>
          </a:xfrm>
          <a:prstGeom prst="line">
            <a:avLst/>
          </a:prstGeom>
          <a:noFill/>
          <a:ln w="38100" algn="ctr">
            <a:solidFill>
              <a:schemeClr val="accent2"/>
            </a:solidFill>
            <a:round/>
            <a:headEnd type="triangle" w="med" len="med"/>
            <a:tailEnd type="triangle" w="med" len="med"/>
          </a:ln>
        </p:spPr>
        <p:txBody>
          <a:bodyPr lIns="91436" tIns="45718" rIns="91436" bIns="45718">
            <a:spAutoFit/>
          </a:bodyPr>
          <a:lstStyle/>
          <a:p>
            <a:pPr>
              <a:defRPr/>
            </a:pPr>
            <a:endParaRPr lang="en-US"/>
          </a:p>
        </p:txBody>
      </p:sp>
      <p:sp>
        <p:nvSpPr>
          <p:cNvPr id="64524" name="Straight Connector 776232"/>
          <p:cNvSpPr>
            <a:spLocks noChangeShapeType="1"/>
          </p:cNvSpPr>
          <p:nvPr/>
        </p:nvSpPr>
        <p:spPr bwMode="auto">
          <a:xfrm flipV="1">
            <a:off x="3884613" y="2651125"/>
            <a:ext cx="0" cy="519113"/>
          </a:xfrm>
          <a:prstGeom prst="line">
            <a:avLst/>
          </a:prstGeom>
          <a:noFill/>
          <a:ln w="38100" algn="ctr">
            <a:solidFill>
              <a:schemeClr val="accent2"/>
            </a:solidFill>
            <a:round/>
            <a:headEnd type="triangle" w="med" len="med"/>
            <a:tailEnd type="triangle" w="med" len="med"/>
          </a:ln>
        </p:spPr>
        <p:txBody>
          <a:bodyPr lIns="91436" tIns="45718" rIns="91436" bIns="45718">
            <a:spAutoFit/>
          </a:bodyPr>
          <a:lstStyle/>
          <a:p>
            <a:pPr>
              <a:defRPr/>
            </a:pPr>
            <a:endParaRPr lang="en-US"/>
          </a:p>
        </p:txBody>
      </p:sp>
      <p:sp>
        <p:nvSpPr>
          <p:cNvPr id="64525" name="Straight Connector 776234"/>
          <p:cNvSpPr>
            <a:spLocks noChangeShapeType="1"/>
          </p:cNvSpPr>
          <p:nvPr/>
        </p:nvSpPr>
        <p:spPr bwMode="auto">
          <a:xfrm flipH="1">
            <a:off x="3797300" y="4324350"/>
            <a:ext cx="177800" cy="1166813"/>
          </a:xfrm>
          <a:prstGeom prst="line">
            <a:avLst/>
          </a:prstGeom>
          <a:noFill/>
          <a:ln w="38100" algn="ctr">
            <a:solidFill>
              <a:schemeClr val="accent2"/>
            </a:solidFill>
            <a:round/>
            <a:headEnd type="triangle" w="med" len="med"/>
            <a:tailEnd type="triangle" w="med" len="med"/>
          </a:ln>
        </p:spPr>
        <p:txBody>
          <a:bodyPr lIns="91436" tIns="45718" rIns="91436" bIns="45718">
            <a:spAutoFit/>
          </a:bodyPr>
          <a:lstStyle/>
          <a:p>
            <a:pPr>
              <a:defRPr/>
            </a:pPr>
            <a:endParaRPr lang="en-US"/>
          </a:p>
        </p:txBody>
      </p:sp>
      <p:sp>
        <p:nvSpPr>
          <p:cNvPr id="64526" name="Straight Connector 776235"/>
          <p:cNvSpPr>
            <a:spLocks noChangeShapeType="1"/>
          </p:cNvSpPr>
          <p:nvPr/>
        </p:nvSpPr>
        <p:spPr bwMode="auto">
          <a:xfrm flipV="1">
            <a:off x="1720851" y="3862388"/>
            <a:ext cx="1736725" cy="1314450"/>
          </a:xfrm>
          <a:prstGeom prst="line">
            <a:avLst/>
          </a:prstGeom>
          <a:noFill/>
          <a:ln w="38100" algn="ctr">
            <a:solidFill>
              <a:schemeClr val="accent2"/>
            </a:solidFill>
            <a:round/>
            <a:headEnd type="triangle" w="med" len="med"/>
            <a:tailEnd type="triangle" w="med" len="med"/>
          </a:ln>
        </p:spPr>
        <p:txBody>
          <a:bodyPr lIns="91436" tIns="45718" rIns="91436" bIns="45718">
            <a:spAutoFit/>
          </a:bodyPr>
          <a:lstStyle/>
          <a:p>
            <a:pPr>
              <a:defRPr/>
            </a:pPr>
            <a:endParaRPr lang="en-US"/>
          </a:p>
        </p:txBody>
      </p:sp>
      <p:sp>
        <p:nvSpPr>
          <p:cNvPr id="64527" name="Straight Connector 776238"/>
          <p:cNvSpPr>
            <a:spLocks noChangeShapeType="1"/>
          </p:cNvSpPr>
          <p:nvPr/>
        </p:nvSpPr>
        <p:spPr bwMode="auto">
          <a:xfrm flipV="1">
            <a:off x="4400550" y="1693863"/>
            <a:ext cx="2220913" cy="1630362"/>
          </a:xfrm>
          <a:prstGeom prst="line">
            <a:avLst/>
          </a:prstGeom>
          <a:noFill/>
          <a:ln w="38100" algn="ctr">
            <a:solidFill>
              <a:schemeClr val="folHlink"/>
            </a:solidFill>
            <a:prstDash val="dash"/>
            <a:round/>
            <a:headEnd/>
            <a:tailEnd/>
          </a:ln>
        </p:spPr>
        <p:txBody>
          <a:bodyPr lIns="91436" tIns="45718" rIns="91436" bIns="45718">
            <a:spAutoFit/>
          </a:bodyPr>
          <a:lstStyle/>
          <a:p>
            <a:pPr>
              <a:defRPr/>
            </a:pPr>
            <a:endParaRPr lang="en-US"/>
          </a:p>
        </p:txBody>
      </p:sp>
      <p:grpSp>
        <p:nvGrpSpPr>
          <p:cNvPr id="2" name="Group 2"/>
          <p:cNvGrpSpPr>
            <a:grpSpLocks/>
          </p:cNvGrpSpPr>
          <p:nvPr/>
        </p:nvGrpSpPr>
        <p:grpSpPr bwMode="auto">
          <a:xfrm>
            <a:off x="346075" y="4876800"/>
            <a:ext cx="2376488" cy="1782763"/>
            <a:chOff x="1529" y="3069"/>
            <a:chExt cx="1497" cy="1123"/>
          </a:xfrm>
        </p:grpSpPr>
        <p:pic>
          <p:nvPicPr>
            <p:cNvPr id="11298" name="Rectangle 774146"/>
            <p:cNvPicPr>
              <a:picLocks noChangeAspect="1" noChangeArrowheads="1"/>
            </p:cNvPicPr>
            <p:nvPr/>
          </p:nvPicPr>
          <p:blipFill>
            <a:blip r:embed="rId6"/>
            <a:srcRect/>
            <a:stretch>
              <a:fillRect/>
            </a:stretch>
          </p:blipFill>
          <p:spPr bwMode="ltGray">
            <a:xfrm>
              <a:off x="1529" y="3634"/>
              <a:ext cx="1497" cy="558"/>
            </a:xfrm>
            <a:prstGeom prst="rect">
              <a:avLst/>
            </a:prstGeom>
            <a:noFill/>
            <a:ln w="9525">
              <a:noFill/>
              <a:miter lim="800000"/>
              <a:headEnd/>
              <a:tailEnd/>
            </a:ln>
          </p:spPr>
        </p:pic>
        <p:pic>
          <p:nvPicPr>
            <p:cNvPr id="11299" name="Rectangle 774147"/>
            <p:cNvPicPr>
              <a:picLocks noChangeAspect="1" noChangeArrowheads="1"/>
            </p:cNvPicPr>
            <p:nvPr/>
          </p:nvPicPr>
          <p:blipFill>
            <a:blip r:embed="rId7" cstate="email"/>
            <a:srcRect/>
            <a:stretch>
              <a:fillRect/>
            </a:stretch>
          </p:blipFill>
          <p:spPr bwMode="ltGray">
            <a:xfrm>
              <a:off x="1585" y="3069"/>
              <a:ext cx="1386" cy="1040"/>
            </a:xfrm>
            <a:prstGeom prst="rect">
              <a:avLst/>
            </a:prstGeom>
            <a:noFill/>
            <a:ln w="9525">
              <a:noFill/>
              <a:miter lim="800000"/>
              <a:headEnd/>
              <a:tailEnd/>
            </a:ln>
          </p:spPr>
        </p:pic>
      </p:grpSp>
      <p:pic>
        <p:nvPicPr>
          <p:cNvPr id="64542" name="Picture 30"/>
          <p:cNvPicPr>
            <a:picLocks noChangeAspect="1" noChangeArrowheads="1"/>
          </p:cNvPicPr>
          <p:nvPr/>
        </p:nvPicPr>
        <p:blipFill>
          <a:blip r:embed="rId8"/>
          <a:srcRect/>
          <a:stretch>
            <a:fillRect/>
          </a:stretch>
        </p:blipFill>
        <p:spPr bwMode="auto">
          <a:xfrm>
            <a:off x="2743200" y="2733675"/>
            <a:ext cx="503238" cy="463550"/>
          </a:xfrm>
          <a:prstGeom prst="rect">
            <a:avLst/>
          </a:prstGeom>
          <a:solidFill>
            <a:schemeClr val="bg1"/>
          </a:solidFill>
          <a:ln w="9525">
            <a:noFill/>
            <a:miter lim="800000"/>
            <a:headEnd/>
            <a:tailEnd/>
          </a:ln>
        </p:spPr>
      </p:pic>
      <p:sp>
        <p:nvSpPr>
          <p:cNvPr id="64543" name="Text Box 31"/>
          <p:cNvSpPr txBox="1">
            <a:spLocks noChangeArrowheads="1"/>
          </p:cNvSpPr>
          <p:nvPr/>
        </p:nvSpPr>
        <p:spPr bwMode="auto">
          <a:xfrm>
            <a:off x="6699250" y="2174875"/>
            <a:ext cx="2470495" cy="374462"/>
          </a:xfrm>
          <a:prstGeom prst="rect">
            <a:avLst/>
          </a:prstGeom>
          <a:noFill/>
          <a:ln w="12700" algn="ctr">
            <a:noFill/>
            <a:miter lim="800000"/>
            <a:headEnd/>
            <a:tailEnd/>
          </a:ln>
          <a:effectLst/>
        </p:spPr>
        <p:txBody>
          <a:bodyPr wrap="none" lIns="91436" tIns="45718" rIns="91436" bIns="45718">
            <a:spAutoFit/>
          </a:bodyPr>
          <a:lstStyle/>
          <a:p>
            <a:pPr>
              <a:defRPr/>
            </a:pPr>
            <a:r>
              <a:rPr lang="en-US"/>
              <a:t>Watson.microsoft.com</a:t>
            </a:r>
          </a:p>
        </p:txBody>
      </p:sp>
      <p:pic>
        <p:nvPicPr>
          <p:cNvPr id="64544" name="Picture 32" descr="BD18204_"/>
          <p:cNvPicPr>
            <a:picLocks noChangeAspect="1" noChangeArrowheads="1"/>
          </p:cNvPicPr>
          <p:nvPr/>
        </p:nvPicPr>
        <p:blipFill>
          <a:blip r:embed="rId9"/>
          <a:srcRect/>
          <a:stretch>
            <a:fillRect/>
          </a:stretch>
        </p:blipFill>
        <p:spPr bwMode="auto">
          <a:xfrm>
            <a:off x="3895725" y="3467100"/>
            <a:ext cx="342900" cy="222250"/>
          </a:xfrm>
          <a:prstGeom prst="rect">
            <a:avLst/>
          </a:prstGeom>
          <a:noFill/>
          <a:ln w="9525">
            <a:noFill/>
            <a:miter lim="800000"/>
            <a:headEnd/>
            <a:tailEnd/>
          </a:ln>
        </p:spPr>
      </p:pic>
      <p:pic>
        <p:nvPicPr>
          <p:cNvPr id="64545" name="Picture 33" descr="BD18200_"/>
          <p:cNvPicPr>
            <a:picLocks noChangeAspect="1" noChangeArrowheads="1"/>
          </p:cNvPicPr>
          <p:nvPr/>
        </p:nvPicPr>
        <p:blipFill>
          <a:blip r:embed="rId10"/>
          <a:srcRect/>
          <a:stretch>
            <a:fillRect/>
          </a:stretch>
        </p:blipFill>
        <p:spPr bwMode="auto">
          <a:xfrm>
            <a:off x="2490788" y="4810126"/>
            <a:ext cx="376237" cy="485775"/>
          </a:xfrm>
          <a:prstGeom prst="rect">
            <a:avLst/>
          </a:prstGeom>
          <a:noFill/>
          <a:ln w="9525">
            <a:noFill/>
            <a:miter lim="800000"/>
            <a:headEnd/>
            <a:tailEnd/>
          </a:ln>
        </p:spPr>
      </p:pic>
      <p:pic>
        <p:nvPicPr>
          <p:cNvPr id="64546" name="Picture 34" descr="BD18201_"/>
          <p:cNvPicPr>
            <a:picLocks noChangeAspect="1" noChangeArrowheads="1"/>
          </p:cNvPicPr>
          <p:nvPr/>
        </p:nvPicPr>
        <p:blipFill>
          <a:blip r:embed="rId11"/>
          <a:srcRect/>
          <a:stretch>
            <a:fillRect/>
          </a:stretch>
        </p:blipFill>
        <p:spPr bwMode="auto">
          <a:xfrm>
            <a:off x="4062413" y="2967038"/>
            <a:ext cx="425450" cy="552450"/>
          </a:xfrm>
          <a:prstGeom prst="rect">
            <a:avLst/>
          </a:prstGeom>
          <a:noFill/>
          <a:ln w="9525">
            <a:noFill/>
            <a:miter lim="800000"/>
            <a:headEnd/>
            <a:tailEnd/>
          </a:ln>
        </p:spPr>
      </p:pic>
      <p:sp>
        <p:nvSpPr>
          <p:cNvPr id="64547" name="Straight Connector 776238"/>
          <p:cNvSpPr>
            <a:spLocks noChangeShapeType="1"/>
          </p:cNvSpPr>
          <p:nvPr/>
        </p:nvSpPr>
        <p:spPr bwMode="auto">
          <a:xfrm flipV="1">
            <a:off x="2600325" y="2017713"/>
            <a:ext cx="4440238" cy="3535362"/>
          </a:xfrm>
          <a:prstGeom prst="line">
            <a:avLst/>
          </a:prstGeom>
          <a:noFill/>
          <a:ln w="38100" algn="ctr">
            <a:solidFill>
              <a:schemeClr val="folHlink"/>
            </a:solidFill>
            <a:prstDash val="dash"/>
            <a:round/>
            <a:headEnd/>
            <a:tailEnd/>
          </a:ln>
        </p:spPr>
        <p:txBody>
          <a:bodyPr lIns="91436" tIns="45718" rIns="91436" bIns="45718">
            <a:spAutoFit/>
          </a:bodyPr>
          <a:lstStyle/>
          <a:p>
            <a:pPr>
              <a:defRPr/>
            </a:pPr>
            <a:endParaRPr lang="en-US"/>
          </a:p>
        </p:txBody>
      </p:sp>
      <p:pic>
        <p:nvPicPr>
          <p:cNvPr id="64548" name="Picture 36"/>
          <p:cNvPicPr>
            <a:picLocks noChangeAspect="1" noChangeArrowheads="1"/>
          </p:cNvPicPr>
          <p:nvPr/>
        </p:nvPicPr>
        <p:blipFill>
          <a:blip r:embed="rId8"/>
          <a:srcRect/>
          <a:stretch>
            <a:fillRect/>
          </a:stretch>
        </p:blipFill>
        <p:spPr bwMode="auto">
          <a:xfrm>
            <a:off x="2914650" y="3438525"/>
            <a:ext cx="503238" cy="463550"/>
          </a:xfrm>
          <a:prstGeom prst="rect">
            <a:avLst/>
          </a:prstGeom>
          <a:solidFill>
            <a:schemeClr val="bg1"/>
          </a:solidFill>
          <a:ln w="9525">
            <a:noFill/>
            <a:miter lim="800000"/>
            <a:headEnd/>
            <a:tailEnd/>
          </a:ln>
        </p:spPr>
      </p:pic>
      <p:pic>
        <p:nvPicPr>
          <p:cNvPr id="64549" name="Picture 37" descr="BD18200_"/>
          <p:cNvPicPr>
            <a:picLocks noChangeAspect="1" noChangeArrowheads="1"/>
          </p:cNvPicPr>
          <p:nvPr/>
        </p:nvPicPr>
        <p:blipFill>
          <a:blip r:embed="rId10"/>
          <a:srcRect/>
          <a:stretch>
            <a:fillRect/>
          </a:stretch>
        </p:blipFill>
        <p:spPr bwMode="auto">
          <a:xfrm>
            <a:off x="2100263" y="4610101"/>
            <a:ext cx="376237" cy="485775"/>
          </a:xfrm>
          <a:prstGeom prst="rect">
            <a:avLst/>
          </a:prstGeom>
          <a:noFill/>
          <a:ln w="9525">
            <a:noFill/>
            <a:miter lim="800000"/>
            <a:headEnd/>
            <a:tailEnd/>
          </a:ln>
        </p:spPr>
      </p:pic>
      <p:pic>
        <p:nvPicPr>
          <p:cNvPr id="64550" name="Picture 38" descr="BD18200_"/>
          <p:cNvPicPr>
            <a:picLocks noChangeAspect="1" noChangeArrowheads="1"/>
          </p:cNvPicPr>
          <p:nvPr/>
        </p:nvPicPr>
        <p:blipFill>
          <a:blip r:embed="rId10"/>
          <a:srcRect/>
          <a:stretch>
            <a:fillRect/>
          </a:stretch>
        </p:blipFill>
        <p:spPr bwMode="auto">
          <a:xfrm>
            <a:off x="1204913" y="2886076"/>
            <a:ext cx="376237" cy="485775"/>
          </a:xfrm>
          <a:prstGeom prst="rect">
            <a:avLst/>
          </a:prstGeom>
          <a:noFill/>
          <a:ln w="9525">
            <a:noFill/>
            <a:miter lim="800000"/>
            <a:headEnd/>
            <a:tailEnd/>
          </a:ln>
        </p:spPr>
      </p:pic>
      <p:sp>
        <p:nvSpPr>
          <p:cNvPr id="64551" name="Text Box 39"/>
          <p:cNvSpPr txBox="1">
            <a:spLocks noChangeArrowheads="1"/>
          </p:cNvSpPr>
          <p:nvPr/>
        </p:nvSpPr>
        <p:spPr bwMode="auto">
          <a:xfrm rot="19389580">
            <a:off x="648353" y="4287454"/>
            <a:ext cx="2222780" cy="276995"/>
          </a:xfrm>
          <a:prstGeom prst="rect">
            <a:avLst/>
          </a:prstGeom>
          <a:noFill/>
          <a:ln w="12700" algn="ctr">
            <a:noFill/>
            <a:miter lim="800000"/>
            <a:headEnd/>
            <a:tailEnd/>
          </a:ln>
          <a:effectLst/>
        </p:spPr>
        <p:txBody>
          <a:bodyPr wrap="none" lIns="91436" tIns="45718" rIns="91436" bIns="45718">
            <a:spAutoFit/>
          </a:bodyPr>
          <a:lstStyle/>
          <a:p>
            <a:pPr>
              <a:defRPr/>
            </a:pPr>
            <a:r>
              <a:rPr lang="en-US" sz="1200" dirty="0"/>
              <a:t>HTTP(s)://</a:t>
            </a:r>
            <a:r>
              <a:rPr lang="en-US" sz="1200" dirty="0" err="1"/>
              <a:t>momserver</a:t>
            </a:r>
            <a:r>
              <a:rPr lang="en-US" sz="1200" dirty="0"/>
              <a:t>/Watson</a:t>
            </a:r>
          </a:p>
        </p:txBody>
      </p:sp>
      <p:sp>
        <p:nvSpPr>
          <p:cNvPr id="64552" name="Text Box 40"/>
          <p:cNvSpPr txBox="1">
            <a:spLocks noChangeArrowheads="1"/>
          </p:cNvSpPr>
          <p:nvPr/>
        </p:nvSpPr>
        <p:spPr bwMode="auto">
          <a:xfrm rot="377444">
            <a:off x="1559680" y="2917440"/>
            <a:ext cx="1735219" cy="276999"/>
          </a:xfrm>
          <a:prstGeom prst="rect">
            <a:avLst/>
          </a:prstGeom>
          <a:noFill/>
          <a:ln w="12700" algn="ctr">
            <a:noFill/>
            <a:miter lim="800000"/>
            <a:headEnd/>
            <a:tailEnd/>
          </a:ln>
          <a:effectLst/>
        </p:spPr>
        <p:txBody>
          <a:bodyPr wrap="none" lIns="91436" tIns="45718" rIns="91436" bIns="45718">
            <a:spAutoFit/>
          </a:bodyPr>
          <a:lstStyle/>
          <a:p>
            <a:pPr>
              <a:defRPr/>
            </a:pPr>
            <a:r>
              <a:rPr lang="en-US" sz="1200" dirty="0"/>
              <a:t>\\momserver\errordata</a:t>
            </a:r>
          </a:p>
        </p:txBody>
      </p:sp>
      <p:pic>
        <p:nvPicPr>
          <p:cNvPr id="11295" name="Picture 34"/>
          <p:cNvPicPr>
            <a:picLocks noChangeAspect="1" noChangeArrowheads="1"/>
          </p:cNvPicPr>
          <p:nvPr/>
        </p:nvPicPr>
        <p:blipFill>
          <a:blip r:embed="rId12"/>
          <a:srcRect/>
          <a:stretch>
            <a:fillRect/>
          </a:stretch>
        </p:blipFill>
        <p:spPr bwMode="auto">
          <a:xfrm>
            <a:off x="5781675" y="1485901"/>
            <a:ext cx="1066800" cy="1247775"/>
          </a:xfrm>
          <a:prstGeom prst="rect">
            <a:avLst/>
          </a:prstGeom>
          <a:noFill/>
          <a:ln w="12700" algn="ctr">
            <a:noFill/>
            <a:miter lim="800000"/>
            <a:headEnd/>
            <a:tailEnd/>
          </a:ln>
        </p:spPr>
      </p:pic>
      <p:pic>
        <p:nvPicPr>
          <p:cNvPr id="11296" name="Picture 36"/>
          <p:cNvPicPr>
            <a:picLocks noChangeAspect="1" noChangeArrowheads="1"/>
          </p:cNvPicPr>
          <p:nvPr/>
        </p:nvPicPr>
        <p:blipFill>
          <a:blip r:embed="rId13"/>
          <a:srcRect/>
          <a:stretch>
            <a:fillRect/>
          </a:stretch>
        </p:blipFill>
        <p:spPr bwMode="auto">
          <a:xfrm>
            <a:off x="3360738" y="1450975"/>
            <a:ext cx="942975" cy="1435100"/>
          </a:xfrm>
          <a:prstGeom prst="rect">
            <a:avLst/>
          </a:prstGeom>
          <a:noFill/>
          <a:ln w="12700" algn="ctr">
            <a:noFill/>
            <a:miter lim="800000"/>
            <a:headEnd/>
            <a:tailEnd/>
          </a:ln>
        </p:spPr>
      </p:pic>
      <p:pic>
        <p:nvPicPr>
          <p:cNvPr id="11297" name="Picture 45"/>
          <p:cNvPicPr>
            <a:picLocks noChangeAspect="1" noChangeArrowheads="1"/>
          </p:cNvPicPr>
          <p:nvPr/>
        </p:nvPicPr>
        <p:blipFill>
          <a:blip r:embed="rId14"/>
          <a:srcRect/>
          <a:stretch>
            <a:fillRect/>
          </a:stretch>
        </p:blipFill>
        <p:spPr bwMode="auto">
          <a:xfrm>
            <a:off x="3395663" y="5353050"/>
            <a:ext cx="842962" cy="842963"/>
          </a:xfrm>
          <a:prstGeom prst="rect">
            <a:avLst/>
          </a:prstGeom>
          <a:noFill/>
          <a:ln w="12700" algn="ctr">
            <a:noFill/>
            <a:miter lim="800000"/>
            <a:headEnd/>
            <a:tailEnd/>
          </a:ln>
        </p:spPr>
      </p:pic>
      <p:pic>
        <p:nvPicPr>
          <p:cNvPr id="1026" name="Picture 2"/>
          <p:cNvPicPr>
            <a:picLocks noChangeAspect="1" noChangeArrowheads="1"/>
          </p:cNvPicPr>
          <p:nvPr/>
        </p:nvPicPr>
        <p:blipFill>
          <a:blip r:embed="rId15" cstate="email"/>
          <a:srcRect/>
          <a:stretch>
            <a:fillRect/>
          </a:stretch>
        </p:blipFill>
        <p:spPr bwMode="auto">
          <a:xfrm>
            <a:off x="442452" y="3045101"/>
            <a:ext cx="884903" cy="771454"/>
          </a:xfrm>
          <a:prstGeom prst="rect">
            <a:avLst/>
          </a:prstGeom>
          <a:noFill/>
          <a:ln w="9525">
            <a:noFill/>
            <a:miter lim="800000"/>
            <a:headEnd/>
            <a:tailEnd/>
          </a:ln>
          <a:effectLst/>
        </p:spPr>
      </p:pic>
      <p:sp>
        <p:nvSpPr>
          <p:cNvPr id="35" name="Rectangle 3"/>
          <p:cNvSpPr txBox="1">
            <a:spLocks noChangeArrowheads="1"/>
          </p:cNvSpPr>
          <p:nvPr/>
        </p:nvSpPr>
        <p:spPr>
          <a:xfrm>
            <a:off x="4724400" y="3832226"/>
            <a:ext cx="4267200" cy="2873375"/>
          </a:xfrm>
          <a:prstGeom prst="rect">
            <a:avLst/>
          </a:prstGeom>
        </p:spPr>
        <p:txBody>
          <a:bodyPr vert="horz" lIns="91436" tIns="45718" rIns="91436" bIns="45718" rtlCol="0">
            <a:noAutofit/>
          </a:bodyPr>
          <a:lstStyle/>
          <a:p>
            <a:pPr marL="228591" indent="-228591">
              <a:lnSpc>
                <a:spcPct val="120000"/>
              </a:lnSpc>
              <a:spcBef>
                <a:spcPct val="20000"/>
              </a:spcBef>
              <a:buFont typeface="Arial" pitchFamily="34" charset="0"/>
              <a:buChar char="•"/>
              <a:defRPr/>
            </a:pPr>
            <a:r>
              <a:rPr lang="en-US" sz="1400" dirty="0" smtClean="0"/>
              <a:t>Enables collection, viewing and reporting of application and operating system crashes </a:t>
            </a:r>
          </a:p>
          <a:p>
            <a:pPr marL="228591" indent="-228591">
              <a:lnSpc>
                <a:spcPct val="120000"/>
              </a:lnSpc>
              <a:spcBef>
                <a:spcPct val="20000"/>
              </a:spcBef>
              <a:buFont typeface="Arial" pitchFamily="34" charset="0"/>
              <a:buChar char="•"/>
              <a:defRPr/>
            </a:pPr>
            <a:r>
              <a:rPr lang="en-US" sz="1400" dirty="0" smtClean="0"/>
              <a:t>Acquiring, viewing and editing</a:t>
            </a:r>
            <a:br>
              <a:rPr lang="en-US" sz="1400" dirty="0" smtClean="0"/>
            </a:br>
            <a:r>
              <a:rPr lang="en-US" sz="1400" dirty="0" smtClean="0"/>
              <a:t>knowledge response</a:t>
            </a:r>
          </a:p>
          <a:p>
            <a:pPr marL="228591" indent="-228591">
              <a:lnSpc>
                <a:spcPct val="120000"/>
              </a:lnSpc>
              <a:spcBef>
                <a:spcPct val="20000"/>
              </a:spcBef>
              <a:buFont typeface="Arial" pitchFamily="34" charset="0"/>
              <a:buChar char="•"/>
              <a:defRPr/>
            </a:pPr>
            <a:r>
              <a:rPr lang="en-US" sz="1400" dirty="0" smtClean="0"/>
              <a:t>Leverages Watson and Windows Error</a:t>
            </a:r>
            <a:br>
              <a:rPr lang="en-US" sz="1400" dirty="0" smtClean="0"/>
            </a:br>
            <a:r>
              <a:rPr lang="en-US" sz="1400" dirty="0" smtClean="0"/>
              <a:t>reporting clients </a:t>
            </a:r>
          </a:p>
          <a:p>
            <a:pPr marL="228591" indent="-228591">
              <a:lnSpc>
                <a:spcPct val="120000"/>
              </a:lnSpc>
              <a:spcBef>
                <a:spcPct val="20000"/>
              </a:spcBef>
              <a:buFont typeface="Arial" pitchFamily="34" charset="0"/>
              <a:buChar char="•"/>
              <a:defRPr/>
            </a:pPr>
            <a:r>
              <a:rPr lang="en-US" sz="1400" dirty="0" smtClean="0"/>
              <a:t>Allows Enterprises to manage flow of</a:t>
            </a:r>
            <a:br>
              <a:rPr lang="en-US" sz="1400" dirty="0" smtClean="0"/>
            </a:br>
            <a:r>
              <a:rPr lang="en-US" sz="1400" dirty="0" smtClean="0"/>
              <a:t>crash information</a:t>
            </a:r>
          </a:p>
          <a:p>
            <a:pPr marL="228591" indent="-228591">
              <a:lnSpc>
                <a:spcPct val="120000"/>
              </a:lnSpc>
              <a:spcBef>
                <a:spcPct val="20000"/>
              </a:spcBef>
              <a:buFont typeface="Arial" pitchFamily="34" charset="0"/>
              <a:buChar char="•"/>
              <a:defRPr/>
            </a:pPr>
            <a:r>
              <a:rPr lang="en-US" sz="1400" dirty="0" smtClean="0"/>
              <a:t>Aggregates Error data for reporting</a:t>
            </a:r>
          </a:p>
          <a:p>
            <a:pPr marL="228591" indent="-228591">
              <a:lnSpc>
                <a:spcPct val="120000"/>
              </a:lnSpc>
              <a:spcBef>
                <a:spcPct val="20000"/>
              </a:spcBef>
              <a:buFont typeface="Arial" pitchFamily="34" charset="0"/>
              <a:buChar char="•"/>
              <a:defRPr/>
            </a:pPr>
            <a:r>
              <a:rPr lang="en-US" sz="1400" dirty="0" smtClean="0"/>
              <a:t>Scales to the entire Enterprise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45"/>
                                        </p:tgtEl>
                                        <p:attrNameLst>
                                          <p:attrName>style.visibility</p:attrName>
                                        </p:attrNameLst>
                                      </p:cBhvr>
                                      <p:to>
                                        <p:strVal val="visible"/>
                                      </p:to>
                                    </p:set>
                                    <p:animEffect transition="in" filter="blinds(horizontal)">
                                      <p:cBhvr>
                                        <p:cTn id="7" dur="500"/>
                                        <p:tgtEl>
                                          <p:spTgt spid="64545"/>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94444E-6 4.44444E-6 L 0.44896 -0.4625 " pathEditMode="relative" rAng="0" ptsTypes="AA">
                                      <p:cBhvr>
                                        <p:cTn id="10" dur="2000" fill="hold"/>
                                        <p:tgtEl>
                                          <p:spTgt spid="64545"/>
                                        </p:tgtEl>
                                        <p:attrNameLst>
                                          <p:attrName>ppt_x</p:attrName>
                                          <p:attrName>ppt_y</p:attrName>
                                        </p:attrNameLst>
                                      </p:cBhvr>
                                      <p:rCtr x="224" y="-231"/>
                                    </p:animMotion>
                                  </p:childTnLst>
                                </p:cTn>
                              </p:par>
                            </p:childTnLst>
                          </p:cTn>
                        </p:par>
                        <p:par>
                          <p:cTn id="11" fill="hold">
                            <p:stCondLst>
                              <p:cond delay="2500"/>
                            </p:stCondLst>
                            <p:childTnLst>
                              <p:par>
                                <p:cTn id="12" presetID="3" presetClass="exit" presetSubtype="10" fill="hold" nodeType="afterEffect">
                                  <p:stCondLst>
                                    <p:cond delay="0"/>
                                  </p:stCondLst>
                                  <p:childTnLst>
                                    <p:animEffect transition="out" filter="blinds(horizontal)">
                                      <p:cBhvr>
                                        <p:cTn id="13" dur="500"/>
                                        <p:tgtEl>
                                          <p:spTgt spid="64545"/>
                                        </p:tgtEl>
                                      </p:cBhvr>
                                    </p:animEffect>
                                    <p:set>
                                      <p:cBhvr>
                                        <p:cTn id="14" dur="1" fill="hold">
                                          <p:stCondLst>
                                            <p:cond delay="499"/>
                                          </p:stCondLst>
                                        </p:cTn>
                                        <p:tgtEl>
                                          <p:spTgt spid="6454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1296"/>
                                        </p:tgtEl>
                                        <p:attrNameLst>
                                          <p:attrName>style.visibility</p:attrName>
                                        </p:attrNameLst>
                                      </p:cBhvr>
                                      <p:to>
                                        <p:strVal val="visible"/>
                                      </p:to>
                                    </p:set>
                                    <p:animEffect transition="in" filter="box(in)">
                                      <p:cBhvr>
                                        <p:cTn id="19" dur="500"/>
                                        <p:tgtEl>
                                          <p:spTgt spid="11296"/>
                                        </p:tgtEl>
                                      </p:cBhvr>
                                    </p:animEffect>
                                  </p:childTnLst>
                                </p:cTn>
                              </p:par>
                              <p:par>
                                <p:cTn id="20" presetID="4" presetClass="entr" presetSubtype="16" fill="hold" nodeType="with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box(in)">
                                      <p:cBhvr>
                                        <p:cTn id="22" dur="500"/>
                                        <p:tgtEl>
                                          <p:spTgt spid="11267"/>
                                        </p:tgtEl>
                                      </p:cBhvr>
                                    </p:animEffect>
                                  </p:childTnLst>
                                </p:cTn>
                              </p:par>
                              <p:par>
                                <p:cTn id="23" presetID="4" presetClass="entr" presetSubtype="16" fill="hold" nodeType="withEffect">
                                  <p:stCondLst>
                                    <p:cond delay="0"/>
                                  </p:stCondLst>
                                  <p:childTnLst>
                                    <p:set>
                                      <p:cBhvr>
                                        <p:cTn id="24" dur="1" fill="hold">
                                          <p:stCondLst>
                                            <p:cond delay="0"/>
                                          </p:stCondLst>
                                        </p:cTn>
                                        <p:tgtEl>
                                          <p:spTgt spid="11297"/>
                                        </p:tgtEl>
                                        <p:attrNameLst>
                                          <p:attrName>style.visibility</p:attrName>
                                        </p:attrNameLst>
                                      </p:cBhvr>
                                      <p:to>
                                        <p:strVal val="visible"/>
                                      </p:to>
                                    </p:set>
                                    <p:animEffect transition="in" filter="box(in)">
                                      <p:cBhvr>
                                        <p:cTn id="25" dur="500"/>
                                        <p:tgtEl>
                                          <p:spTgt spid="11297"/>
                                        </p:tgtEl>
                                      </p:cBhvr>
                                    </p:animEffect>
                                  </p:childTnLst>
                                </p:cTn>
                              </p:par>
                              <p:par>
                                <p:cTn id="26" presetID="4" presetClass="entr" presetSubtype="16" fill="hold" nodeType="withEffect">
                                  <p:stCondLst>
                                    <p:cond delay="0"/>
                                  </p:stCondLst>
                                  <p:childTnLst>
                                    <p:set>
                                      <p:cBhvr>
                                        <p:cTn id="27" dur="1" fill="hold">
                                          <p:stCondLst>
                                            <p:cond delay="0"/>
                                          </p:stCondLst>
                                        </p:cTn>
                                        <p:tgtEl>
                                          <p:spTgt spid="64516"/>
                                        </p:tgtEl>
                                        <p:attrNameLst>
                                          <p:attrName>style.visibility</p:attrName>
                                        </p:attrNameLst>
                                      </p:cBhvr>
                                      <p:to>
                                        <p:strVal val="visible"/>
                                      </p:to>
                                    </p:set>
                                    <p:animEffect transition="in" filter="box(in)">
                                      <p:cBhvr>
                                        <p:cTn id="28" dur="500"/>
                                        <p:tgtEl>
                                          <p:spTgt spid="64516"/>
                                        </p:tgtEl>
                                      </p:cBhvr>
                                    </p:animEffect>
                                  </p:childTnLst>
                                </p:cTn>
                              </p:par>
                              <p:par>
                                <p:cTn id="29" presetID="4" presetClass="entr" presetSubtype="16" fill="hold" nodeType="with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box(in)">
                                      <p:cBhvr>
                                        <p:cTn id="31" dur="500"/>
                                        <p:tgtEl>
                                          <p:spTgt spid="1126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4525"/>
                                        </p:tgtEl>
                                        <p:attrNameLst>
                                          <p:attrName>style.visibility</p:attrName>
                                        </p:attrNameLst>
                                      </p:cBhvr>
                                      <p:to>
                                        <p:strVal val="visible"/>
                                      </p:to>
                                    </p:set>
                                    <p:animEffect transition="in" filter="box(in)">
                                      <p:cBhvr>
                                        <p:cTn id="34" dur="500"/>
                                        <p:tgtEl>
                                          <p:spTgt spid="6452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64526"/>
                                        </p:tgtEl>
                                        <p:attrNameLst>
                                          <p:attrName>style.visibility</p:attrName>
                                        </p:attrNameLst>
                                      </p:cBhvr>
                                      <p:to>
                                        <p:strVal val="visible"/>
                                      </p:to>
                                    </p:set>
                                    <p:animEffect transition="in" filter="box(in)">
                                      <p:cBhvr>
                                        <p:cTn id="37" dur="500"/>
                                        <p:tgtEl>
                                          <p:spTgt spid="6452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4523"/>
                                        </p:tgtEl>
                                        <p:attrNameLst>
                                          <p:attrName>style.visibility</p:attrName>
                                        </p:attrNameLst>
                                      </p:cBhvr>
                                      <p:to>
                                        <p:strVal val="visible"/>
                                      </p:to>
                                    </p:set>
                                    <p:animEffect transition="in" filter="box(in)">
                                      <p:cBhvr>
                                        <p:cTn id="40" dur="500"/>
                                        <p:tgtEl>
                                          <p:spTgt spid="6452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4524"/>
                                        </p:tgtEl>
                                        <p:attrNameLst>
                                          <p:attrName>style.visibility</p:attrName>
                                        </p:attrNameLst>
                                      </p:cBhvr>
                                      <p:to>
                                        <p:strVal val="visible"/>
                                      </p:to>
                                    </p:set>
                                    <p:animEffect transition="in" filter="box(in)">
                                      <p:cBhvr>
                                        <p:cTn id="43" dur="500"/>
                                        <p:tgtEl>
                                          <p:spTgt spid="6452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4527"/>
                                        </p:tgtEl>
                                        <p:attrNameLst>
                                          <p:attrName>style.visibility</p:attrName>
                                        </p:attrNameLst>
                                      </p:cBhvr>
                                      <p:to>
                                        <p:strVal val="visible"/>
                                      </p:to>
                                    </p:set>
                                    <p:animEffect transition="in" filter="box(in)">
                                      <p:cBhvr>
                                        <p:cTn id="46" dur="500"/>
                                        <p:tgtEl>
                                          <p:spTgt spid="64527"/>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64551"/>
                                        </p:tgtEl>
                                        <p:attrNameLst>
                                          <p:attrName>style.visibility</p:attrName>
                                        </p:attrNameLst>
                                      </p:cBhvr>
                                      <p:to>
                                        <p:strVal val="visible"/>
                                      </p:to>
                                    </p:set>
                                    <p:animEffect transition="in" filter="blinds(horizontal)">
                                      <p:cBhvr>
                                        <p:cTn id="50" dur="500"/>
                                        <p:tgtEl>
                                          <p:spTgt spid="64551"/>
                                        </p:tgtEl>
                                      </p:cBhvr>
                                    </p:animEffec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64552"/>
                                        </p:tgtEl>
                                        <p:attrNameLst>
                                          <p:attrName>style.visibility</p:attrName>
                                        </p:attrNameLst>
                                      </p:cBhvr>
                                      <p:to>
                                        <p:strVal val="visible"/>
                                      </p:to>
                                    </p:set>
                                    <p:animEffect transition="in" filter="blinds(horizontal)">
                                      <p:cBhvr>
                                        <p:cTn id="54" dur="500"/>
                                        <p:tgtEl>
                                          <p:spTgt spid="6455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4544"/>
                                        </p:tgtEl>
                                        <p:attrNameLst>
                                          <p:attrName>style.visibility</p:attrName>
                                        </p:attrNameLst>
                                      </p:cBhvr>
                                      <p:to>
                                        <p:strVal val="visible"/>
                                      </p:to>
                                    </p:set>
                                    <p:animEffect transition="in" filter="blinds(horizontal)">
                                      <p:cBhvr>
                                        <p:cTn id="59" dur="500"/>
                                        <p:tgtEl>
                                          <p:spTgt spid="64544"/>
                                        </p:tgtEl>
                                      </p:cBhvr>
                                    </p:animEffect>
                                  </p:childTnLst>
                                </p:cTn>
                              </p:par>
                            </p:childTnLst>
                          </p:cTn>
                        </p:par>
                        <p:par>
                          <p:cTn id="60" fill="hold">
                            <p:stCondLst>
                              <p:cond delay="500"/>
                            </p:stCondLst>
                            <p:childTnLst>
                              <p:par>
                                <p:cTn id="61" presetID="4" presetClass="entr" presetSubtype="16" fill="hold" nodeType="afterEffect">
                                  <p:stCondLst>
                                    <p:cond delay="0"/>
                                  </p:stCondLst>
                                  <p:childTnLst>
                                    <p:set>
                                      <p:cBhvr>
                                        <p:cTn id="62" dur="1" fill="hold">
                                          <p:stCondLst>
                                            <p:cond delay="0"/>
                                          </p:stCondLst>
                                        </p:cTn>
                                        <p:tgtEl>
                                          <p:spTgt spid="64542"/>
                                        </p:tgtEl>
                                        <p:attrNameLst>
                                          <p:attrName>style.visibility</p:attrName>
                                        </p:attrNameLst>
                                      </p:cBhvr>
                                      <p:to>
                                        <p:strVal val="visible"/>
                                      </p:to>
                                    </p:set>
                                    <p:animEffect transition="in" filter="box(in)">
                                      <p:cBhvr>
                                        <p:cTn id="63" dur="500"/>
                                        <p:tgtEl>
                                          <p:spTgt spid="64542"/>
                                        </p:tgtEl>
                                      </p:cBhvr>
                                    </p:animEffect>
                                  </p:childTnLst>
                                </p:cTn>
                              </p:par>
                            </p:childTnLst>
                          </p:cTn>
                        </p:par>
                        <p:par>
                          <p:cTn id="64" fill="hold">
                            <p:stCondLst>
                              <p:cond delay="1000"/>
                            </p:stCondLst>
                            <p:childTnLst>
                              <p:par>
                                <p:cTn id="65" presetID="0" presetClass="path" presetSubtype="0" accel="50000" decel="50000" fill="hold" nodeType="afterEffect">
                                  <p:stCondLst>
                                    <p:cond delay="0"/>
                                  </p:stCondLst>
                                  <p:childTnLst>
                                    <p:animMotion origin="layout" path="M 0.0257 0.05509 L -0.18368 0.02731 " pathEditMode="relative" ptsTypes="AA">
                                      <p:cBhvr>
                                        <p:cTn id="66" dur="2000" fill="hold"/>
                                        <p:tgtEl>
                                          <p:spTgt spid="64542"/>
                                        </p:tgtEl>
                                        <p:attrNameLst>
                                          <p:attrName>ppt_x</p:attrName>
                                          <p:attrName>ppt_y</p:attrName>
                                        </p:attrNameLst>
                                      </p:cBhvr>
                                    </p:animMotion>
                                  </p:childTnLst>
                                </p:cTn>
                              </p:par>
                            </p:childTnLst>
                          </p:cTn>
                        </p:par>
                        <p:par>
                          <p:cTn id="67" fill="hold">
                            <p:stCondLst>
                              <p:cond delay="3000"/>
                            </p:stCondLst>
                            <p:childTnLst>
                              <p:par>
                                <p:cTn id="68" presetID="4" presetClass="entr" presetSubtype="16" fill="hold" nodeType="afterEffect">
                                  <p:stCondLst>
                                    <p:cond delay="0"/>
                                  </p:stCondLst>
                                  <p:childTnLst>
                                    <p:set>
                                      <p:cBhvr>
                                        <p:cTn id="69" dur="1" fill="hold">
                                          <p:stCondLst>
                                            <p:cond delay="0"/>
                                          </p:stCondLst>
                                        </p:cTn>
                                        <p:tgtEl>
                                          <p:spTgt spid="64548"/>
                                        </p:tgtEl>
                                        <p:attrNameLst>
                                          <p:attrName>style.visibility</p:attrName>
                                        </p:attrNameLst>
                                      </p:cBhvr>
                                      <p:to>
                                        <p:strVal val="visible"/>
                                      </p:to>
                                    </p:set>
                                    <p:animEffect transition="in" filter="box(in)">
                                      <p:cBhvr>
                                        <p:cTn id="70" dur="500"/>
                                        <p:tgtEl>
                                          <p:spTgt spid="64548"/>
                                        </p:tgtEl>
                                      </p:cBhvr>
                                    </p:animEffect>
                                  </p:childTnLst>
                                </p:cTn>
                              </p:par>
                            </p:childTnLst>
                          </p:cTn>
                        </p:par>
                        <p:par>
                          <p:cTn id="71" fill="hold">
                            <p:stCondLst>
                              <p:cond delay="3500"/>
                            </p:stCondLst>
                            <p:childTnLst>
                              <p:par>
                                <p:cTn id="72" presetID="0" presetClass="path" presetSubtype="0" accel="50000" decel="50000" fill="hold" nodeType="afterEffect">
                                  <p:stCondLst>
                                    <p:cond delay="0"/>
                                  </p:stCondLst>
                                  <p:childTnLst>
                                    <p:animMotion origin="layout" path="M -5.55556E-7 4.81481E-6 L -0.15833 0.18194 " pathEditMode="relative" rAng="0" ptsTypes="AA">
                                      <p:cBhvr>
                                        <p:cTn id="73" dur="2000" fill="hold"/>
                                        <p:tgtEl>
                                          <p:spTgt spid="64548"/>
                                        </p:tgtEl>
                                        <p:attrNameLst>
                                          <p:attrName>ppt_x</p:attrName>
                                          <p:attrName>ppt_y</p:attrName>
                                        </p:attrNameLst>
                                      </p:cBhvr>
                                      <p:rCtr x="-79" y="91"/>
                                    </p:animMotion>
                                  </p:childTnLst>
                                </p:cTn>
                              </p:par>
                            </p:childTnLst>
                          </p:cTn>
                        </p:par>
                        <p:par>
                          <p:cTn id="74" fill="hold">
                            <p:stCondLst>
                              <p:cond delay="5500"/>
                            </p:stCondLst>
                            <p:childTnLst>
                              <p:par>
                                <p:cTn id="75" presetID="5" presetClass="exit" presetSubtype="10" fill="hold" nodeType="afterEffect">
                                  <p:stCondLst>
                                    <p:cond delay="0"/>
                                  </p:stCondLst>
                                  <p:childTnLst>
                                    <p:animEffect transition="out" filter="checkerboard(across)">
                                      <p:cBhvr>
                                        <p:cTn id="76" dur="500"/>
                                        <p:tgtEl>
                                          <p:spTgt spid="64542"/>
                                        </p:tgtEl>
                                      </p:cBhvr>
                                    </p:animEffect>
                                    <p:set>
                                      <p:cBhvr>
                                        <p:cTn id="77" dur="1" fill="hold">
                                          <p:stCondLst>
                                            <p:cond delay="499"/>
                                          </p:stCondLst>
                                        </p:cTn>
                                        <p:tgtEl>
                                          <p:spTgt spid="64542"/>
                                        </p:tgtEl>
                                        <p:attrNameLst>
                                          <p:attrName>style.visibility</p:attrName>
                                        </p:attrNameLst>
                                      </p:cBhvr>
                                      <p:to>
                                        <p:strVal val="hidden"/>
                                      </p:to>
                                    </p:set>
                                  </p:childTnLst>
                                </p:cTn>
                              </p:par>
                            </p:childTnLst>
                          </p:cTn>
                        </p:par>
                        <p:par>
                          <p:cTn id="78" fill="hold">
                            <p:stCondLst>
                              <p:cond delay="6000"/>
                            </p:stCondLst>
                            <p:childTnLst>
                              <p:par>
                                <p:cTn id="79" presetID="5" presetClass="exit" presetSubtype="10" fill="hold" nodeType="afterEffect">
                                  <p:stCondLst>
                                    <p:cond delay="0"/>
                                  </p:stCondLst>
                                  <p:childTnLst>
                                    <p:animEffect transition="out" filter="checkerboard(across)">
                                      <p:cBhvr>
                                        <p:cTn id="80" dur="500"/>
                                        <p:tgtEl>
                                          <p:spTgt spid="64548"/>
                                        </p:tgtEl>
                                      </p:cBhvr>
                                    </p:animEffect>
                                    <p:set>
                                      <p:cBhvr>
                                        <p:cTn id="81" dur="1" fill="hold">
                                          <p:stCondLst>
                                            <p:cond delay="499"/>
                                          </p:stCondLst>
                                        </p:cTn>
                                        <p:tgtEl>
                                          <p:spTgt spid="64548"/>
                                        </p:tgtEl>
                                        <p:attrNameLst>
                                          <p:attrName>style.visibility</p:attrName>
                                        </p:attrNameLst>
                                      </p:cBhvr>
                                      <p:to>
                                        <p:strVal val="hidden"/>
                                      </p:to>
                                    </p:set>
                                  </p:childTnLst>
                                </p:cTn>
                              </p:par>
                              <p:par>
                                <p:cTn id="82" presetID="4" presetClass="exit" presetSubtype="16" fill="hold" grpId="0" nodeType="withEffect">
                                  <p:stCondLst>
                                    <p:cond delay="0"/>
                                  </p:stCondLst>
                                  <p:childTnLst>
                                    <p:animEffect transition="out" filter="box(in)">
                                      <p:cBhvr>
                                        <p:cTn id="83" dur="500"/>
                                        <p:tgtEl>
                                          <p:spTgt spid="64547"/>
                                        </p:tgtEl>
                                      </p:cBhvr>
                                    </p:animEffect>
                                    <p:set>
                                      <p:cBhvr>
                                        <p:cTn id="84" dur="1" fill="hold">
                                          <p:stCondLst>
                                            <p:cond delay="499"/>
                                          </p:stCondLst>
                                        </p:cTn>
                                        <p:tgtEl>
                                          <p:spTgt spid="6454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64549"/>
                                        </p:tgtEl>
                                        <p:attrNameLst>
                                          <p:attrName>style.visibility</p:attrName>
                                        </p:attrNameLst>
                                      </p:cBhvr>
                                      <p:to>
                                        <p:strVal val="visible"/>
                                      </p:to>
                                    </p:set>
                                    <p:animEffect transition="in" filter="blinds(horizontal)">
                                      <p:cBhvr>
                                        <p:cTn id="89" dur="500"/>
                                        <p:tgtEl>
                                          <p:spTgt spid="64549"/>
                                        </p:tgtEl>
                                      </p:cBhvr>
                                    </p:animEffect>
                                  </p:childTnLst>
                                </p:cTn>
                              </p:par>
                            </p:childTnLst>
                          </p:cTn>
                        </p:par>
                        <p:par>
                          <p:cTn id="90" fill="hold">
                            <p:stCondLst>
                              <p:cond delay="500"/>
                            </p:stCondLst>
                            <p:childTnLst>
                              <p:par>
                                <p:cTn id="91" presetID="0" presetClass="path" presetSubtype="0" accel="50000" decel="50000" fill="hold" nodeType="afterEffect">
                                  <p:stCondLst>
                                    <p:cond delay="0"/>
                                  </p:stCondLst>
                                  <p:childTnLst>
                                    <p:animMotion origin="layout" path="M -0.029 -0.04467 L 0.096 -0.17245 " pathEditMode="relative" rAng="0" ptsTypes="AA">
                                      <p:cBhvr>
                                        <p:cTn id="92" dur="2000" fill="hold"/>
                                        <p:tgtEl>
                                          <p:spTgt spid="64549"/>
                                        </p:tgtEl>
                                        <p:attrNameLst>
                                          <p:attrName>ppt_x</p:attrName>
                                          <p:attrName>ppt_y</p:attrName>
                                        </p:attrNameLst>
                                      </p:cBhvr>
                                      <p:rCtr x="63" y="-64"/>
                                    </p:animMotion>
                                  </p:childTnLst>
                                </p:cTn>
                              </p:par>
                            </p:childTnLst>
                          </p:cTn>
                        </p:par>
                        <p:par>
                          <p:cTn id="93" fill="hold">
                            <p:stCondLst>
                              <p:cond delay="2500"/>
                            </p:stCondLst>
                            <p:childTnLst>
                              <p:par>
                                <p:cTn id="94" presetID="3" presetClass="exit" presetSubtype="10" fill="hold" nodeType="afterEffect">
                                  <p:stCondLst>
                                    <p:cond delay="0"/>
                                  </p:stCondLst>
                                  <p:childTnLst>
                                    <p:animEffect transition="out" filter="blinds(horizontal)">
                                      <p:cBhvr>
                                        <p:cTn id="95" dur="500"/>
                                        <p:tgtEl>
                                          <p:spTgt spid="64549"/>
                                        </p:tgtEl>
                                      </p:cBhvr>
                                    </p:animEffect>
                                    <p:set>
                                      <p:cBhvr>
                                        <p:cTn id="96" dur="1" fill="hold">
                                          <p:stCondLst>
                                            <p:cond delay="499"/>
                                          </p:stCondLst>
                                        </p:cTn>
                                        <p:tgtEl>
                                          <p:spTgt spid="64549"/>
                                        </p:tgtEl>
                                        <p:attrNameLst>
                                          <p:attrName>style.visibility</p:attrName>
                                        </p:attrNameLst>
                                      </p:cBhvr>
                                      <p:to>
                                        <p:strVal val="hidden"/>
                                      </p:to>
                                    </p:set>
                                  </p:childTnLst>
                                </p:cTn>
                              </p:par>
                            </p:childTnLst>
                          </p:cTn>
                        </p:par>
                        <p:par>
                          <p:cTn id="97" fill="hold">
                            <p:stCondLst>
                              <p:cond delay="3000"/>
                            </p:stCondLst>
                            <p:childTnLst>
                              <p:par>
                                <p:cTn id="98" presetID="3" presetClass="entr" presetSubtype="10" fill="hold" nodeType="afterEffect">
                                  <p:stCondLst>
                                    <p:cond delay="0"/>
                                  </p:stCondLst>
                                  <p:childTnLst>
                                    <p:set>
                                      <p:cBhvr>
                                        <p:cTn id="99" dur="1" fill="hold">
                                          <p:stCondLst>
                                            <p:cond delay="0"/>
                                          </p:stCondLst>
                                        </p:cTn>
                                        <p:tgtEl>
                                          <p:spTgt spid="64550"/>
                                        </p:tgtEl>
                                        <p:attrNameLst>
                                          <p:attrName>style.visibility</p:attrName>
                                        </p:attrNameLst>
                                      </p:cBhvr>
                                      <p:to>
                                        <p:strVal val="visible"/>
                                      </p:to>
                                    </p:set>
                                    <p:animEffect transition="in" filter="blinds(horizontal)">
                                      <p:cBhvr>
                                        <p:cTn id="100" dur="500"/>
                                        <p:tgtEl>
                                          <p:spTgt spid="64550"/>
                                        </p:tgtEl>
                                      </p:cBhvr>
                                    </p:animEffect>
                                  </p:childTnLst>
                                </p:cTn>
                              </p:par>
                            </p:childTnLst>
                          </p:cTn>
                        </p:par>
                        <p:par>
                          <p:cTn id="101" fill="hold">
                            <p:stCondLst>
                              <p:cond delay="3500"/>
                            </p:stCondLst>
                            <p:childTnLst>
                              <p:par>
                                <p:cTn id="102" presetID="0" presetClass="path" presetSubtype="0" accel="50000" decel="50000" fill="hold" nodeType="afterEffect">
                                  <p:stCondLst>
                                    <p:cond delay="0"/>
                                  </p:stCondLst>
                                  <p:childTnLst>
                                    <p:animMotion origin="layout" path="M -0.0085 0.00347 L 0.179 0.02847 " pathEditMode="relative" rAng="0" ptsTypes="AA">
                                      <p:cBhvr>
                                        <p:cTn id="103" dur="2000" fill="hold"/>
                                        <p:tgtEl>
                                          <p:spTgt spid="64550"/>
                                        </p:tgtEl>
                                        <p:attrNameLst>
                                          <p:attrName>ppt_x</p:attrName>
                                          <p:attrName>ppt_y</p:attrName>
                                        </p:attrNameLst>
                                      </p:cBhvr>
                                      <p:rCtr x="94" y="13"/>
                                    </p:animMotion>
                                  </p:childTnLst>
                                </p:cTn>
                              </p:par>
                            </p:childTnLst>
                          </p:cTn>
                        </p:par>
                        <p:par>
                          <p:cTn id="104" fill="hold">
                            <p:stCondLst>
                              <p:cond delay="5500"/>
                            </p:stCondLst>
                            <p:childTnLst>
                              <p:par>
                                <p:cTn id="105" presetID="3" presetClass="exit" presetSubtype="10" fill="hold" nodeType="afterEffect">
                                  <p:stCondLst>
                                    <p:cond delay="0"/>
                                  </p:stCondLst>
                                  <p:childTnLst>
                                    <p:animEffect transition="out" filter="blinds(horizontal)">
                                      <p:cBhvr>
                                        <p:cTn id="106" dur="500"/>
                                        <p:tgtEl>
                                          <p:spTgt spid="64550"/>
                                        </p:tgtEl>
                                      </p:cBhvr>
                                    </p:animEffect>
                                    <p:set>
                                      <p:cBhvr>
                                        <p:cTn id="107" dur="1" fill="hold">
                                          <p:stCondLst>
                                            <p:cond delay="499"/>
                                          </p:stCondLst>
                                        </p:cTn>
                                        <p:tgtEl>
                                          <p:spTgt spid="6455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64546"/>
                                        </p:tgtEl>
                                        <p:attrNameLst>
                                          <p:attrName>style.visibility</p:attrName>
                                        </p:attrNameLst>
                                      </p:cBhvr>
                                      <p:to>
                                        <p:strVal val="visible"/>
                                      </p:to>
                                    </p:set>
                                    <p:animEffect transition="in" filter="blinds(horizontal)">
                                      <p:cBhvr>
                                        <p:cTn id="112" dur="500"/>
                                        <p:tgtEl>
                                          <p:spTgt spid="64546"/>
                                        </p:tgtEl>
                                      </p:cBhvr>
                                    </p:animEffect>
                                  </p:childTnLst>
                                </p:cTn>
                              </p:par>
                            </p:childTnLst>
                          </p:cTn>
                        </p:par>
                        <p:par>
                          <p:cTn id="113" fill="hold">
                            <p:stCondLst>
                              <p:cond delay="500"/>
                            </p:stCondLst>
                            <p:childTnLst>
                              <p:par>
                                <p:cTn id="114" presetID="0" presetClass="path" presetSubtype="0" accel="50000" decel="50000" fill="hold" nodeType="afterEffect">
                                  <p:stCondLst>
                                    <p:cond delay="0"/>
                                  </p:stCondLst>
                                  <p:childTnLst>
                                    <p:animMotion origin="layout" path="M 6.38889E-6 -1.11111E-6 L -0.00832 -0.15834 " pathEditMode="relative" ptsTypes="AA">
                                      <p:cBhvr>
                                        <p:cTn id="115" dur="2000" fill="hold"/>
                                        <p:tgtEl>
                                          <p:spTgt spid="64546"/>
                                        </p:tgtEl>
                                        <p:attrNameLst>
                                          <p:attrName>ppt_x</p:attrName>
                                          <p:attrName>ppt_y</p:attrName>
                                        </p:attrNameLst>
                                      </p:cBhvr>
                                    </p:animMotion>
                                  </p:childTnLst>
                                </p:cTn>
                              </p:par>
                            </p:childTnLst>
                          </p:cTn>
                        </p:par>
                        <p:par>
                          <p:cTn id="116" fill="hold">
                            <p:stCondLst>
                              <p:cond delay="2500"/>
                            </p:stCondLst>
                            <p:childTnLst>
                              <p:par>
                                <p:cTn id="117" presetID="3" presetClass="exit" presetSubtype="10" fill="hold" nodeType="afterEffect">
                                  <p:stCondLst>
                                    <p:cond delay="0"/>
                                  </p:stCondLst>
                                  <p:childTnLst>
                                    <p:animEffect transition="out" filter="blinds(horizontal)">
                                      <p:cBhvr>
                                        <p:cTn id="118" dur="500"/>
                                        <p:tgtEl>
                                          <p:spTgt spid="64546"/>
                                        </p:tgtEl>
                                      </p:cBhvr>
                                    </p:animEffect>
                                    <p:set>
                                      <p:cBhvr>
                                        <p:cTn id="119" dur="1" fill="hold">
                                          <p:stCondLst>
                                            <p:cond delay="499"/>
                                          </p:stCondLst>
                                        </p:cTn>
                                        <p:tgtEl>
                                          <p:spTgt spid="645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animBg="1"/>
      <p:bldP spid="64524" grpId="0" animBg="1"/>
      <p:bldP spid="64525" grpId="0" animBg="1"/>
      <p:bldP spid="64526" grpId="0" animBg="1"/>
      <p:bldP spid="64527" grpId="0" animBg="1"/>
      <p:bldP spid="64547" grpId="0" animBg="1"/>
      <p:bldP spid="64551" grpId="0"/>
      <p:bldP spid="645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49301" y="2709502"/>
            <a:ext cx="8394699" cy="1154497"/>
          </a:xfrm>
        </p:spPr>
        <p:txBody>
          <a:bodyPr/>
          <a:lstStyle/>
          <a:p>
            <a:r>
              <a:rPr smtClean="0"/>
              <a:t>Agentless Exception Monitoring</a:t>
            </a:r>
            <a:endParaRPr lang="en-US" dirty="0"/>
          </a:p>
        </p:txBody>
      </p:sp>
      <p:sp>
        <p:nvSpPr>
          <p:cNvPr id="4" name="Subtitle 3"/>
          <p:cNvSpPr>
            <a:spLocks noGrp="1"/>
          </p:cNvSpPr>
          <p:nvPr>
            <p:ph type="subTitle" idx="1"/>
          </p:nvPr>
        </p:nvSpPr>
        <p:spPr>
          <a:xfrm>
            <a:off x="2741612" y="3418985"/>
            <a:ext cx="4192587" cy="332399"/>
          </a:xfrm>
        </p:spPr>
        <p:txBody>
          <a:bodyPr/>
          <a:lstStyle/>
          <a:p>
            <a:r>
              <a:rPr smtClean="0"/>
              <a:t>Installation and Configuration</a:t>
            </a:r>
          </a:p>
        </p:txBody>
      </p:sp>
      <p:sp>
        <p:nvSpPr>
          <p:cNvPr id="5" name="Text Placeholder 4"/>
          <p:cNvSpPr>
            <a:spLocks noGrp="1"/>
          </p:cNvSpPr>
          <p:nvPr>
            <p:ph type="body" sz="quarter" idx="10"/>
          </p:nvPr>
        </p:nvSpPr>
        <p:spPr>
          <a:xfrm>
            <a:off x="667721" y="1874476"/>
            <a:ext cx="7689851" cy="1384995"/>
          </a:xfrm>
          <a:effectLst>
            <a:outerShdw blurRad="76200" dir="18900000" sy="23000" kx="-1200000" algn="bl" rotWithShape="0">
              <a:prstClr val="black">
                <a:alpha val="20000"/>
              </a:prstClr>
            </a:outerShdw>
          </a:effectLst>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90526" y="1371600"/>
            <a:ext cx="5495925"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err="1">
                <a:latin typeface="Segoe"/>
                <a:cs typeface="Arial" pitchFamily="34" charset="0"/>
              </a:rPr>
              <a:t>Agentless</a:t>
            </a:r>
            <a:r>
              <a:rPr lang="en-US" sz="2000" dirty="0">
                <a:latin typeface="Segoe"/>
                <a:cs typeface="Arial" pitchFamily="34" charset="0"/>
              </a:rPr>
              <a:t> Crash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No agent deployment required</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Integrates with Windows Error Reporting (Watson)</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Visibility to and resolution knowledge for client crashes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Entire Enterprise space</a:t>
            </a:r>
          </a:p>
        </p:txBody>
      </p:sp>
      <p:sp>
        <p:nvSpPr>
          <p:cNvPr id="60419" name="Text Box 3"/>
          <p:cNvSpPr txBox="1">
            <a:spLocks noChangeArrowheads="1"/>
          </p:cNvSpPr>
          <p:nvPr/>
        </p:nvSpPr>
        <p:spPr bwMode="auto">
          <a:xfrm>
            <a:off x="2239963" y="2971800"/>
            <a:ext cx="7091362"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a:latin typeface="Segoe"/>
                <a:cs typeface="Arial" pitchFamily="34" charset="0"/>
              </a:rPr>
              <a:t>Collective Client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Reporting and alerting on collections of clients </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Proactive monitoring of errors, utilization, performance and reliability</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Remote diagnostic and troubleshooting tasks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Medium scale within Enterprise</a:t>
            </a:r>
          </a:p>
        </p:txBody>
      </p:sp>
      <p:pic>
        <p:nvPicPr>
          <p:cNvPr id="13316" name="Picture 4"/>
          <p:cNvPicPr>
            <a:picLocks noChangeAspect="1" noChangeArrowheads="1"/>
          </p:cNvPicPr>
          <p:nvPr/>
        </p:nvPicPr>
        <p:blipFill>
          <a:blip r:embed="rId3" cstate="email"/>
          <a:srcRect/>
          <a:stretch>
            <a:fillRect/>
          </a:stretch>
        </p:blipFill>
        <p:spPr bwMode="auto">
          <a:xfrm>
            <a:off x="539751" y="4124325"/>
            <a:ext cx="1279525" cy="1277938"/>
          </a:xfrm>
          <a:prstGeom prst="rect">
            <a:avLst/>
          </a:prstGeom>
          <a:noFill/>
          <a:ln w="9525">
            <a:noFill/>
            <a:miter lim="800000"/>
            <a:headEnd/>
            <a:tailEnd/>
          </a:ln>
        </p:spPr>
      </p:pic>
      <p:sp>
        <p:nvSpPr>
          <p:cNvPr id="60421" name="Text Box 5"/>
          <p:cNvSpPr txBox="1">
            <a:spLocks noChangeArrowheads="1"/>
          </p:cNvSpPr>
          <p:nvPr/>
        </p:nvSpPr>
        <p:spPr bwMode="auto">
          <a:xfrm>
            <a:off x="4692650" y="4746626"/>
            <a:ext cx="4303713" cy="2059021"/>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a:latin typeface="Segoe"/>
                <a:cs typeface="Arial" pitchFamily="34" charset="0"/>
              </a:rPr>
              <a:t>Business Critical Client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Deeper monitoring and alerting </a:t>
            </a:r>
            <a:r>
              <a:rPr lang="en-US" sz="1400" dirty="0" smtClean="0">
                <a:latin typeface="Segoe"/>
                <a:cs typeface="Arial" pitchFamily="34" charset="0"/>
              </a:rPr>
              <a:t>on</a:t>
            </a:r>
            <a:br>
              <a:rPr lang="en-US" sz="1400" dirty="0" smtClean="0">
                <a:latin typeface="Segoe"/>
                <a:cs typeface="Arial" pitchFamily="34" charset="0"/>
              </a:rPr>
            </a:br>
            <a:r>
              <a:rPr lang="en-US" sz="1400" dirty="0" smtClean="0">
                <a:latin typeface="Segoe"/>
                <a:cs typeface="Arial" pitchFamily="34" charset="0"/>
              </a:rPr>
              <a:t>individual </a:t>
            </a:r>
            <a:r>
              <a:rPr lang="en-US" sz="1400" dirty="0">
                <a:latin typeface="Segoe"/>
                <a:cs typeface="Arial" pitchFamily="34" charset="0"/>
              </a:rPr>
              <a:t>clients </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Verified availability via heartbeat</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Host for user perspective transactions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Optional: </a:t>
            </a:r>
            <a:r>
              <a:rPr lang="en-US" sz="1400" dirty="0" smtClean="0">
                <a:latin typeface="Segoe"/>
                <a:cs typeface="Arial" pitchFamily="34" charset="0"/>
              </a:rPr>
              <a:t> Security </a:t>
            </a:r>
            <a:r>
              <a:rPr lang="en-US" sz="1400" dirty="0">
                <a:latin typeface="Segoe"/>
                <a:cs typeface="Arial" pitchFamily="34" charset="0"/>
              </a:rPr>
              <a:t>auditing capabilities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Small scale within </a:t>
            </a:r>
            <a:r>
              <a:rPr lang="en-US" sz="1400" dirty="0" smtClean="0">
                <a:latin typeface="Segoe"/>
                <a:cs typeface="Arial" pitchFamily="34" charset="0"/>
              </a:rPr>
              <a:t>Enterprise</a:t>
            </a:r>
            <a:endParaRPr lang="en-US" sz="1400" dirty="0">
              <a:latin typeface="Segoe"/>
              <a:cs typeface="Arial" pitchFamily="34" charset="0"/>
            </a:endParaRPr>
          </a:p>
        </p:txBody>
      </p:sp>
      <p:sp>
        <p:nvSpPr>
          <p:cNvPr id="60422" name="Rectangle 6"/>
          <p:cNvSpPr>
            <a:spLocks noGrp="1" noChangeArrowheads="1"/>
          </p:cNvSpPr>
          <p:nvPr>
            <p:ph type="title"/>
          </p:nvPr>
        </p:nvSpPr>
        <p:spPr>
          <a:xfrm>
            <a:off x="228600" y="46038"/>
            <a:ext cx="7315200" cy="563562"/>
          </a:xfrm>
        </p:spPr>
        <p:txBody>
          <a:bodyPr>
            <a:normAutofit fontScale="90000"/>
          </a:bodyPr>
          <a:lstStyle/>
          <a:p>
            <a:r>
              <a:rPr lang="en-US" dirty="0" smtClean="0"/>
              <a:t>Client Monitoring </a:t>
            </a:r>
          </a:p>
        </p:txBody>
      </p:sp>
      <p:sp>
        <p:nvSpPr>
          <p:cNvPr id="7" name="TextBox 6"/>
          <p:cNvSpPr txBox="1"/>
          <p:nvPr/>
        </p:nvSpPr>
        <p:spPr>
          <a:xfrm>
            <a:off x="2667000" y="2057401"/>
            <a:ext cx="3886200" cy="461665"/>
          </a:xfrm>
          <a:prstGeom prst="rect">
            <a:avLst/>
          </a:prstGeom>
          <a:noFill/>
        </p:spPr>
        <p:txBody>
          <a:bodyPr wrap="square" lIns="91436" tIns="45718" rIns="91436" bIns="45718" rtlCol="0">
            <a:spAutoFit/>
          </a:bodyPr>
          <a:lstStyle/>
          <a:p>
            <a:r>
              <a:rPr lang="en-US" sz="2400" dirty="0" smtClean="0"/>
              <a:t>Level 2 – Client Monitoring</a:t>
            </a:r>
            <a:endParaRPr lang="en-US" sz="2400" dirty="0"/>
          </a:p>
        </p:txBody>
      </p:sp>
      <p:sp>
        <p:nvSpPr>
          <p:cNvPr id="9" name="Rectangle 8"/>
          <p:cNvSpPr/>
          <p:nvPr/>
        </p:nvSpPr>
        <p:spPr>
          <a:xfrm>
            <a:off x="228601" y="685801"/>
            <a:ext cx="4429125" cy="584775"/>
          </a:xfrm>
          <a:prstGeom prst="rect">
            <a:avLst/>
          </a:prstGeom>
        </p:spPr>
        <p:txBody>
          <a:bodyPr wrap="square" lIns="91436" tIns="45718" rIns="91436" bIns="45718">
            <a:spAutoFit/>
          </a:bodyPr>
          <a:lstStyle/>
          <a:p>
            <a:r>
              <a:rPr lang="en-US" sz="3200" dirty="0" smtClean="0">
                <a:solidFill>
                  <a:srgbClr val="FFC000"/>
                </a:solidFill>
                <a:ea typeface="+mj-ea"/>
                <a:cs typeface="+mj-cs"/>
              </a:rPr>
              <a:t>Flexible Approach</a:t>
            </a:r>
            <a:endParaRPr lang="en-US" dirty="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0418"/>
                                        </p:tgtEl>
                                      </p:cBhvr>
                                    </p:animEffect>
                                    <p:set>
                                      <p:cBhvr>
                                        <p:cTn id="7" dur="1" fill="hold">
                                          <p:stCondLst>
                                            <p:cond delay="499"/>
                                          </p:stCondLst>
                                        </p:cTn>
                                        <p:tgtEl>
                                          <p:spTgt spid="6041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0421"/>
                                        </p:tgtEl>
                                      </p:cBhvr>
                                    </p:animEffect>
                                    <p:set>
                                      <p:cBhvr>
                                        <p:cTn id="10" dur="1" fill="hold">
                                          <p:stCondLst>
                                            <p:cond delay="499"/>
                                          </p:stCondLst>
                                        </p:cTn>
                                        <p:tgtEl>
                                          <p:spTgt spid="60421"/>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Agent Managed Clients</a:t>
            </a:r>
            <a:endParaRPr lang="en-US" dirty="0" smtClean="0"/>
          </a:p>
        </p:txBody>
      </p:sp>
      <p:sp>
        <p:nvSpPr>
          <p:cNvPr id="161795" name="Rectangle 3"/>
          <p:cNvSpPr>
            <a:spLocks noGrp="1" noChangeArrowheads="1"/>
          </p:cNvSpPr>
          <p:nvPr>
            <p:ph idx="1"/>
          </p:nvPr>
        </p:nvSpPr>
        <p:spPr>
          <a:xfrm>
            <a:off x="368300" y="1347788"/>
            <a:ext cx="8382000" cy="3440429"/>
          </a:xfrm>
        </p:spPr>
        <p:txBody>
          <a:bodyPr/>
          <a:lstStyle/>
          <a:p>
            <a:r>
              <a:rPr lang="en-US" dirty="0" smtClean="0"/>
              <a:t>Monitoring requirement scale to fit goals</a:t>
            </a:r>
          </a:p>
          <a:p>
            <a:pPr lvl="1"/>
            <a:r>
              <a:rPr lang="en-US" dirty="0" smtClean="0"/>
              <a:t>Monitor a collection of clients for medium scale</a:t>
            </a:r>
          </a:p>
          <a:p>
            <a:pPr lvl="1"/>
            <a:r>
              <a:rPr lang="en-US" dirty="0" smtClean="0"/>
              <a:t>Business critical desktop for smaller scale </a:t>
            </a:r>
          </a:p>
          <a:p>
            <a:r>
              <a:rPr lang="en-US" dirty="0" smtClean="0"/>
              <a:t>Agents resilient in disconnected</a:t>
            </a:r>
            <a:br>
              <a:rPr lang="en-US" dirty="0" smtClean="0"/>
            </a:br>
            <a:r>
              <a:rPr lang="en-US" dirty="0" smtClean="0"/>
              <a:t>client environment</a:t>
            </a:r>
          </a:p>
          <a:p>
            <a:r>
              <a:rPr lang="en-US" dirty="0" smtClean="0"/>
              <a:t>Agent scalability depends on level of</a:t>
            </a:r>
            <a:br>
              <a:rPr lang="en-US" dirty="0" smtClean="0"/>
            </a:br>
            <a:r>
              <a:rPr lang="en-US" dirty="0" smtClean="0"/>
              <a:t>client Monitoring</a:t>
            </a:r>
          </a:p>
          <a:p>
            <a:r>
              <a:rPr lang="en-US" dirty="0" smtClean="0"/>
              <a:t>Use System Center Capacity planner for sizing</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90526" y="1371600"/>
            <a:ext cx="5495925"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err="1">
                <a:latin typeface="Segoe"/>
                <a:cs typeface="Arial" pitchFamily="34" charset="0"/>
              </a:rPr>
              <a:t>Agentless</a:t>
            </a:r>
            <a:r>
              <a:rPr lang="en-US" sz="2000" dirty="0">
                <a:latin typeface="Segoe"/>
                <a:cs typeface="Arial" pitchFamily="34" charset="0"/>
              </a:rPr>
              <a:t> Crash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No agent deployment required</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Integrates with Windows Error Reporting (Watson)</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Visibility to and resolution knowledge for client crashes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Entire Enterprise space</a:t>
            </a:r>
          </a:p>
        </p:txBody>
      </p:sp>
      <p:sp>
        <p:nvSpPr>
          <p:cNvPr id="60419" name="Text Box 3"/>
          <p:cNvSpPr txBox="1">
            <a:spLocks noChangeArrowheads="1"/>
          </p:cNvSpPr>
          <p:nvPr/>
        </p:nvSpPr>
        <p:spPr bwMode="auto">
          <a:xfrm>
            <a:off x="2239963" y="2971800"/>
            <a:ext cx="7091362"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a:latin typeface="Segoe"/>
                <a:cs typeface="Arial" pitchFamily="34" charset="0"/>
              </a:rPr>
              <a:t>Collective Client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Reporting and alerting on collections of clients </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Proactive monitoring of errors, utilization, performance and reliability</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Remote diagnostic and troubleshooting tasks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Medium scale within Enterprise</a:t>
            </a:r>
          </a:p>
        </p:txBody>
      </p:sp>
      <p:pic>
        <p:nvPicPr>
          <p:cNvPr id="13316" name="Picture 4"/>
          <p:cNvPicPr>
            <a:picLocks noChangeAspect="1" noChangeArrowheads="1"/>
          </p:cNvPicPr>
          <p:nvPr/>
        </p:nvPicPr>
        <p:blipFill>
          <a:blip r:embed="rId3" cstate="email"/>
          <a:srcRect/>
          <a:stretch>
            <a:fillRect/>
          </a:stretch>
        </p:blipFill>
        <p:spPr bwMode="auto">
          <a:xfrm>
            <a:off x="539751" y="4124325"/>
            <a:ext cx="1279525" cy="1277938"/>
          </a:xfrm>
          <a:prstGeom prst="rect">
            <a:avLst/>
          </a:prstGeom>
          <a:noFill/>
          <a:ln w="9525">
            <a:noFill/>
            <a:miter lim="800000"/>
            <a:headEnd/>
            <a:tailEnd/>
          </a:ln>
        </p:spPr>
      </p:pic>
      <p:sp>
        <p:nvSpPr>
          <p:cNvPr id="60421" name="Text Box 5"/>
          <p:cNvSpPr txBox="1">
            <a:spLocks noChangeArrowheads="1"/>
          </p:cNvSpPr>
          <p:nvPr/>
        </p:nvSpPr>
        <p:spPr bwMode="auto">
          <a:xfrm>
            <a:off x="4692650" y="4746626"/>
            <a:ext cx="4303713" cy="2059021"/>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a:latin typeface="Segoe"/>
                <a:cs typeface="Arial" pitchFamily="34" charset="0"/>
              </a:rPr>
              <a:t>Business Critical Client Monitoring</a:t>
            </a:r>
          </a:p>
          <a:p>
            <a:pPr>
              <a:lnSpc>
                <a:spcPct val="90000"/>
              </a:lnSpc>
              <a:spcBef>
                <a:spcPct val="30000"/>
              </a:spcBef>
              <a:buClr>
                <a:schemeClr val="tx2"/>
              </a:buClr>
              <a:buFont typeface="Wingdings 2" pitchFamily="18" charset="2"/>
              <a:buNone/>
            </a:pPr>
            <a:endParaRPr lang="en-US" sz="800" dirty="0">
              <a:latin typeface="Segoe"/>
              <a:cs typeface="Arial" pitchFamily="34" charset="0"/>
            </a:endParaRP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Deeper monitoring and alerting </a:t>
            </a:r>
            <a:r>
              <a:rPr lang="en-US" sz="1400" dirty="0" smtClean="0">
                <a:latin typeface="Segoe"/>
                <a:cs typeface="Arial" pitchFamily="34" charset="0"/>
              </a:rPr>
              <a:t>on</a:t>
            </a:r>
            <a:br>
              <a:rPr lang="en-US" sz="1400" dirty="0" smtClean="0">
                <a:latin typeface="Segoe"/>
                <a:cs typeface="Arial" pitchFamily="34" charset="0"/>
              </a:rPr>
            </a:br>
            <a:r>
              <a:rPr lang="en-US" sz="1400" dirty="0" smtClean="0">
                <a:latin typeface="Segoe"/>
                <a:cs typeface="Arial" pitchFamily="34" charset="0"/>
              </a:rPr>
              <a:t>individual </a:t>
            </a:r>
            <a:r>
              <a:rPr lang="en-US" sz="1400" dirty="0">
                <a:latin typeface="Segoe"/>
                <a:cs typeface="Arial" pitchFamily="34" charset="0"/>
              </a:rPr>
              <a:t>clients </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Verified availability via heartbeat</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Host for user perspective transactions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Optional: </a:t>
            </a:r>
            <a:r>
              <a:rPr lang="en-US" sz="1400" dirty="0" smtClean="0">
                <a:latin typeface="Segoe"/>
                <a:cs typeface="Arial" pitchFamily="34" charset="0"/>
              </a:rPr>
              <a:t> Security </a:t>
            </a:r>
            <a:r>
              <a:rPr lang="en-US" sz="1400" dirty="0">
                <a:latin typeface="Segoe"/>
                <a:cs typeface="Arial" pitchFamily="34" charset="0"/>
              </a:rPr>
              <a:t>auditing capabilities</a:t>
            </a:r>
          </a:p>
          <a:p>
            <a:pPr marL="228591" lvl="1" indent="-227004">
              <a:lnSpc>
                <a:spcPct val="90000"/>
              </a:lnSpc>
              <a:spcBef>
                <a:spcPct val="30000"/>
              </a:spcBef>
              <a:buClr>
                <a:schemeClr val="tx2"/>
              </a:buClr>
              <a:buFont typeface="Arial" pitchFamily="34" charset="0"/>
              <a:buChar char="•"/>
            </a:pPr>
            <a:r>
              <a:rPr lang="en-US" sz="1400" dirty="0">
                <a:latin typeface="Segoe"/>
                <a:cs typeface="Arial" pitchFamily="34" charset="0"/>
              </a:rPr>
              <a:t>Small scale within </a:t>
            </a:r>
            <a:r>
              <a:rPr lang="en-US" sz="1400" dirty="0" smtClean="0">
                <a:latin typeface="Segoe"/>
                <a:cs typeface="Arial" pitchFamily="34" charset="0"/>
              </a:rPr>
              <a:t>Enterprise</a:t>
            </a:r>
            <a:endParaRPr lang="en-US" sz="1400" dirty="0">
              <a:latin typeface="Segoe"/>
              <a:cs typeface="Arial" pitchFamily="34" charset="0"/>
            </a:endParaRPr>
          </a:p>
        </p:txBody>
      </p:sp>
      <p:sp>
        <p:nvSpPr>
          <p:cNvPr id="60422" name="Rectangle 6"/>
          <p:cNvSpPr>
            <a:spLocks noGrp="1" noChangeArrowheads="1"/>
          </p:cNvSpPr>
          <p:nvPr>
            <p:ph type="title"/>
          </p:nvPr>
        </p:nvSpPr>
        <p:spPr>
          <a:xfrm>
            <a:off x="228600" y="46038"/>
            <a:ext cx="7315200" cy="563562"/>
          </a:xfrm>
        </p:spPr>
        <p:txBody>
          <a:bodyPr/>
          <a:lstStyle/>
          <a:p>
            <a:r>
              <a:rPr lang="en-US" smtClean="0"/>
              <a:t>Client Monitoring</a:t>
            </a:r>
            <a:endParaRPr lang="en-US" dirty="0" smtClean="0"/>
          </a:p>
        </p:txBody>
      </p:sp>
      <p:sp>
        <p:nvSpPr>
          <p:cNvPr id="7" name="TextBox 6"/>
          <p:cNvSpPr txBox="1"/>
          <p:nvPr/>
        </p:nvSpPr>
        <p:spPr>
          <a:xfrm>
            <a:off x="2667000" y="2057401"/>
            <a:ext cx="3886200" cy="461665"/>
          </a:xfrm>
          <a:prstGeom prst="rect">
            <a:avLst/>
          </a:prstGeom>
          <a:noFill/>
        </p:spPr>
        <p:txBody>
          <a:bodyPr wrap="square" lIns="91436" tIns="45718" rIns="91436" bIns="45718" rtlCol="0">
            <a:spAutoFit/>
          </a:bodyPr>
          <a:lstStyle/>
          <a:p>
            <a:r>
              <a:rPr lang="en-US" sz="2400" dirty="0" smtClean="0"/>
              <a:t>Level 3 – Client Monitoring</a:t>
            </a:r>
            <a:endParaRPr lang="en-US" sz="2400" dirty="0"/>
          </a:p>
        </p:txBody>
      </p:sp>
      <p:sp>
        <p:nvSpPr>
          <p:cNvPr id="8" name="Rectangle 7"/>
          <p:cNvSpPr/>
          <p:nvPr/>
        </p:nvSpPr>
        <p:spPr>
          <a:xfrm>
            <a:off x="228600" y="685800"/>
            <a:ext cx="3657600" cy="528350"/>
          </a:xfrm>
          <a:prstGeom prst="rect">
            <a:avLst/>
          </a:prstGeom>
        </p:spPr>
        <p:txBody>
          <a:bodyPr wrap="square" lIns="91436" tIns="45718" rIns="91436" bIns="45718">
            <a:spAutoFit/>
          </a:bodyPr>
          <a:lstStyle/>
          <a:p>
            <a:r>
              <a:rPr lang="en-US" sz="2800" dirty="0" smtClean="0">
                <a:solidFill>
                  <a:srgbClr val="FFC000"/>
                </a:solidFill>
                <a:latin typeface="Segoe" pitchFamily="34" charset="0"/>
                <a:ea typeface="+mj-ea"/>
                <a:cs typeface="+mj-cs"/>
              </a:rPr>
              <a:t>Flexible Approach</a:t>
            </a:r>
            <a:endParaRPr lang="en-US" dirty="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0418"/>
                                        </p:tgtEl>
                                      </p:cBhvr>
                                    </p:animEffect>
                                    <p:set>
                                      <p:cBhvr>
                                        <p:cTn id="7" dur="1" fill="hold">
                                          <p:stCondLst>
                                            <p:cond delay="499"/>
                                          </p:stCondLst>
                                        </p:cTn>
                                        <p:tgtEl>
                                          <p:spTgt spid="6041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0419"/>
                                        </p:tgtEl>
                                      </p:cBhvr>
                                    </p:animEffect>
                                    <p:set>
                                      <p:cBhvr>
                                        <p:cTn id="10" dur="1" fill="hold">
                                          <p:stCondLst>
                                            <p:cond delay="499"/>
                                          </p:stCondLst>
                                        </p:cTn>
                                        <p:tgtEl>
                                          <p:spTgt spid="60419"/>
                                        </p:tgtEl>
                                        <p:attrNameLst>
                                          <p:attrName>style.visibility</p:attrName>
                                        </p:attrNameLst>
                                      </p:cBhvr>
                                      <p:to>
                                        <p:strVal val="hidden"/>
                                      </p:to>
                                    </p:set>
                                  </p:childTnLst>
                                </p:cTn>
                              </p:par>
                            </p:childTnLst>
                          </p:cTn>
                        </p:par>
                        <p:par>
                          <p:cTn id="11" fill="hold">
                            <p:stCondLst>
                              <p:cond delay="500"/>
                            </p:stCondLst>
                            <p:childTnLst>
                              <p:par>
                                <p:cTn id="12" presetID="56" presetClass="path" presetSubtype="0" accel="50000" decel="50000" fill="hold" grpId="0" nodeType="afterEffect">
                                  <p:stCondLst>
                                    <p:cond delay="0"/>
                                  </p:stCondLst>
                                  <p:childTnLst>
                                    <p:animMotion origin="layout" path="M -0.08177 0.01737 L -0.24844 -0.22708 " pathEditMode="relative" rAng="0" ptsTypes="AA">
                                      <p:cBhvr>
                                        <p:cTn id="13" dur="2000" fill="hold"/>
                                        <p:tgtEl>
                                          <p:spTgt spid="60421"/>
                                        </p:tgtEl>
                                        <p:attrNameLst>
                                          <p:attrName>ppt_x</p:attrName>
                                          <p:attrName>ppt_y</p:attrName>
                                        </p:attrNameLst>
                                      </p:cBhvr>
                                      <p:rCtr x="-83" y="-122"/>
                                    </p:animMotion>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Critical Clients</a:t>
            </a:r>
            <a:endParaRPr lang="en-US" dirty="0"/>
          </a:p>
        </p:txBody>
      </p:sp>
      <p:sp>
        <p:nvSpPr>
          <p:cNvPr id="3" name="Text Placeholder 2"/>
          <p:cNvSpPr>
            <a:spLocks noGrp="1"/>
          </p:cNvSpPr>
          <p:nvPr>
            <p:ph idx="1"/>
          </p:nvPr>
        </p:nvSpPr>
        <p:spPr>
          <a:xfrm>
            <a:off x="368300" y="1347788"/>
            <a:ext cx="8382000" cy="3329629"/>
          </a:xfrm>
        </p:spPr>
        <p:txBody>
          <a:bodyPr/>
          <a:lstStyle/>
          <a:p>
            <a:r>
              <a:rPr lang="en-US" dirty="0" smtClean="0"/>
              <a:t>Any client which is critical to the</a:t>
            </a:r>
            <a:br>
              <a:rPr lang="en-US" dirty="0" smtClean="0"/>
            </a:br>
            <a:r>
              <a:rPr lang="en-US" dirty="0" smtClean="0"/>
              <a:t>businesses performance</a:t>
            </a:r>
          </a:p>
          <a:p>
            <a:pPr lvl="1"/>
            <a:r>
              <a:rPr lang="en-US" dirty="0" smtClean="0"/>
              <a:t>Point of Sale terminals</a:t>
            </a:r>
          </a:p>
          <a:p>
            <a:pPr lvl="1"/>
            <a:r>
              <a:rPr lang="en-US" dirty="0" smtClean="0"/>
              <a:t>Kiosks</a:t>
            </a:r>
          </a:p>
          <a:p>
            <a:pPr lvl="1"/>
            <a:r>
              <a:rPr lang="en-US" dirty="0" smtClean="0"/>
              <a:t>Bank ATMs</a:t>
            </a:r>
          </a:p>
          <a:p>
            <a:pPr lvl="1"/>
            <a:r>
              <a:rPr lang="en-US" dirty="0" smtClean="0"/>
              <a:t>High impact client systems</a:t>
            </a:r>
          </a:p>
          <a:p>
            <a:r>
              <a:rPr lang="en-US" dirty="0" smtClean="0"/>
              <a:t>Need to be monitored and reported</a:t>
            </a:r>
            <a:br>
              <a:rPr lang="en-US" dirty="0" smtClean="0"/>
            </a:br>
            <a:r>
              <a:rPr lang="en-US" dirty="0" smtClean="0"/>
              <a:t>on individually like a server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74943"/>
            <a:ext cx="8382000" cy="609398"/>
          </a:xfrm>
        </p:spPr>
        <p:txBody>
          <a:bodyPr>
            <a:normAutofit fontScale="90000"/>
          </a:bodyPr>
          <a:lstStyle/>
          <a:p>
            <a:r>
              <a:rPr lang="en-US" dirty="0" smtClean="0"/>
              <a:t>Windows Desktop Management Packs</a:t>
            </a:r>
            <a:endParaRPr lang="en-US" dirty="0"/>
          </a:p>
        </p:txBody>
      </p:sp>
      <p:sp>
        <p:nvSpPr>
          <p:cNvPr id="3" name="Content Placeholder 2"/>
          <p:cNvSpPr>
            <a:spLocks noGrp="1"/>
          </p:cNvSpPr>
          <p:nvPr>
            <p:ph idx="1"/>
          </p:nvPr>
        </p:nvSpPr>
        <p:spPr>
          <a:xfrm>
            <a:off x="139700" y="951548"/>
            <a:ext cx="8382000" cy="1854867"/>
          </a:xfrm>
        </p:spPr>
        <p:txBody>
          <a:bodyPr>
            <a:normAutofit/>
          </a:bodyPr>
          <a:lstStyle/>
          <a:p>
            <a:r>
              <a:rPr lang="en-US" sz="2400" dirty="0" smtClean="0">
                <a:solidFill>
                  <a:srgbClr val="FFFF00"/>
                </a:solidFill>
              </a:rPr>
              <a:t>Management Packs for</a:t>
            </a:r>
          </a:p>
          <a:p>
            <a:pPr lvl="1"/>
            <a:r>
              <a:rPr lang="en-US" sz="2000" dirty="0" smtClean="0"/>
              <a:t>Windows Vista, Windows XP</a:t>
            </a:r>
          </a:p>
          <a:p>
            <a:pPr lvl="1"/>
            <a:r>
              <a:rPr lang="en-US" sz="2000" dirty="0" smtClean="0"/>
              <a:t>Designed for Collective and Business Critical Clients</a:t>
            </a:r>
          </a:p>
          <a:p>
            <a:r>
              <a:rPr lang="en-US" sz="2400" dirty="0" smtClean="0">
                <a:solidFill>
                  <a:srgbClr val="FFFF00"/>
                </a:solidFill>
              </a:rPr>
              <a:t>Features Include</a:t>
            </a:r>
          </a:p>
        </p:txBody>
      </p:sp>
      <p:sp>
        <p:nvSpPr>
          <p:cNvPr id="5" name="Rectangle 4"/>
          <p:cNvSpPr/>
          <p:nvPr/>
        </p:nvSpPr>
        <p:spPr>
          <a:xfrm>
            <a:off x="228600" y="2514600"/>
            <a:ext cx="4953000" cy="4114800"/>
          </a:xfrm>
          <a:prstGeom prst="rect">
            <a:avLst/>
          </a:prstGeom>
        </p:spPr>
        <p:txBody>
          <a:bodyPr vert="horz" lIns="91436" tIns="45718" rIns="91436" bIns="45718" rtlCol="0">
            <a:normAutofit/>
          </a:bodyPr>
          <a:lstStyle/>
          <a:p>
            <a:pPr marL="228591" indent="-228591">
              <a:lnSpc>
                <a:spcPct val="80000"/>
              </a:lnSpc>
              <a:spcBef>
                <a:spcPct val="20000"/>
              </a:spcBef>
              <a:buFont typeface="Arial" pitchFamily="34" charset="0"/>
              <a:buChar char="•"/>
              <a:defRPr/>
            </a:pPr>
            <a:r>
              <a:rPr lang="en-US" sz="1600" dirty="0" smtClean="0">
                <a:solidFill>
                  <a:srgbClr val="FFFFCC"/>
                </a:solidFill>
              </a:rPr>
              <a:t>Availability and Reliability</a:t>
            </a:r>
          </a:p>
          <a:p>
            <a:pPr lvl="1" indent="-228591">
              <a:lnSpc>
                <a:spcPct val="80000"/>
              </a:lnSpc>
              <a:spcBef>
                <a:spcPct val="20000"/>
              </a:spcBef>
              <a:buFont typeface="Arial" pitchFamily="34" charset="0"/>
              <a:buChar char="–"/>
              <a:defRPr/>
            </a:pPr>
            <a:r>
              <a:rPr lang="en-US" sz="1600" dirty="0" smtClean="0"/>
              <a:t>Service Availability</a:t>
            </a:r>
          </a:p>
          <a:p>
            <a:pPr lvl="1" indent="-228591">
              <a:lnSpc>
                <a:spcPct val="80000"/>
              </a:lnSpc>
              <a:spcBef>
                <a:spcPct val="20000"/>
              </a:spcBef>
              <a:buFont typeface="Arial" pitchFamily="34" charset="0"/>
              <a:buChar char="–"/>
              <a:defRPr/>
            </a:pPr>
            <a:r>
              <a:rPr lang="en-US" sz="1600" dirty="0" smtClean="0"/>
              <a:t>Service Failures</a:t>
            </a:r>
          </a:p>
          <a:p>
            <a:pPr lvl="1" indent="-228591">
              <a:lnSpc>
                <a:spcPct val="80000"/>
              </a:lnSpc>
              <a:spcBef>
                <a:spcPct val="20000"/>
              </a:spcBef>
              <a:buFont typeface="Arial" pitchFamily="34" charset="0"/>
              <a:buChar char="–"/>
              <a:defRPr/>
            </a:pPr>
            <a:r>
              <a:rPr lang="en-US" sz="1600" dirty="0" smtClean="0"/>
              <a:t>Storage Availability (NEW) *</a:t>
            </a:r>
          </a:p>
          <a:p>
            <a:pPr lvl="1" indent="-228591">
              <a:lnSpc>
                <a:spcPct val="80000"/>
              </a:lnSpc>
              <a:spcBef>
                <a:spcPct val="20000"/>
              </a:spcBef>
              <a:buFont typeface="Arial" pitchFamily="34" charset="0"/>
              <a:buChar char="–"/>
              <a:defRPr/>
            </a:pPr>
            <a:r>
              <a:rPr lang="en-US" sz="1600" dirty="0" smtClean="0"/>
              <a:t>Storage Capacity Issues (NEW) *</a:t>
            </a:r>
          </a:p>
          <a:p>
            <a:pPr lvl="1" indent="-228591">
              <a:lnSpc>
                <a:spcPct val="80000"/>
              </a:lnSpc>
              <a:spcBef>
                <a:spcPct val="20000"/>
              </a:spcBef>
              <a:buFont typeface="Arial" pitchFamily="34" charset="0"/>
              <a:buChar char="–"/>
              <a:defRPr/>
            </a:pPr>
            <a:r>
              <a:rPr lang="en-US" sz="1600" dirty="0" smtClean="0"/>
              <a:t>Performance Sub-System Issues</a:t>
            </a:r>
          </a:p>
          <a:p>
            <a:pPr marL="228591" indent="-228591">
              <a:lnSpc>
                <a:spcPct val="80000"/>
              </a:lnSpc>
              <a:spcBef>
                <a:spcPct val="20000"/>
              </a:spcBef>
              <a:buFont typeface="Arial" pitchFamily="34" charset="0"/>
              <a:buChar char="•"/>
              <a:defRPr/>
            </a:pPr>
            <a:r>
              <a:rPr lang="en-US" sz="1600" dirty="0" smtClean="0">
                <a:solidFill>
                  <a:srgbClr val="FFFFCC"/>
                </a:solidFill>
              </a:rPr>
              <a:t>Performance</a:t>
            </a:r>
          </a:p>
          <a:p>
            <a:pPr lvl="1" indent="-228591">
              <a:lnSpc>
                <a:spcPct val="80000"/>
              </a:lnSpc>
              <a:spcBef>
                <a:spcPct val="20000"/>
              </a:spcBef>
              <a:buFont typeface="Arial" pitchFamily="34" charset="0"/>
              <a:buChar char="–"/>
              <a:defRPr/>
            </a:pPr>
            <a:r>
              <a:rPr lang="en-US" sz="1600" dirty="0" smtClean="0"/>
              <a:t>Shell Responsiveness (NEW) *</a:t>
            </a:r>
          </a:p>
          <a:p>
            <a:pPr lvl="1" indent="-228591">
              <a:lnSpc>
                <a:spcPct val="80000"/>
              </a:lnSpc>
              <a:spcBef>
                <a:spcPct val="20000"/>
              </a:spcBef>
              <a:buFont typeface="Arial" pitchFamily="34" charset="0"/>
              <a:buChar char="–"/>
              <a:defRPr/>
            </a:pPr>
            <a:r>
              <a:rPr lang="en-US" sz="1600" dirty="0" smtClean="0"/>
              <a:t>Monitor Abnormalities for KPIs (NEW) *</a:t>
            </a:r>
          </a:p>
          <a:p>
            <a:pPr lvl="1" indent="-228591">
              <a:lnSpc>
                <a:spcPct val="80000"/>
              </a:lnSpc>
              <a:spcBef>
                <a:spcPct val="20000"/>
              </a:spcBef>
              <a:buFont typeface="Arial" pitchFamily="34" charset="0"/>
              <a:buChar char="–"/>
              <a:defRPr/>
            </a:pPr>
            <a:r>
              <a:rPr lang="en-US" sz="1600" dirty="0" smtClean="0"/>
              <a:t>Measuring for KPI’s (NEW)</a:t>
            </a:r>
          </a:p>
          <a:p>
            <a:pPr lvl="1" indent="-228591">
              <a:lnSpc>
                <a:spcPct val="80000"/>
              </a:lnSpc>
              <a:spcBef>
                <a:spcPct val="20000"/>
              </a:spcBef>
              <a:buFont typeface="Arial" pitchFamily="34" charset="0"/>
              <a:buChar char="–"/>
              <a:defRPr/>
            </a:pPr>
            <a:r>
              <a:rPr lang="en-US" sz="1600" dirty="0" smtClean="0"/>
              <a:t>OS Startup/Shutdown Performance (NEW) *</a:t>
            </a:r>
          </a:p>
          <a:p>
            <a:pPr marL="228591" indent="-228591">
              <a:lnSpc>
                <a:spcPct val="80000"/>
              </a:lnSpc>
              <a:spcBef>
                <a:spcPct val="20000"/>
              </a:spcBef>
              <a:buFont typeface="Arial" pitchFamily="34" charset="0"/>
              <a:buChar char="•"/>
              <a:defRPr/>
            </a:pPr>
            <a:r>
              <a:rPr lang="en-US" sz="1600" dirty="0" smtClean="0">
                <a:solidFill>
                  <a:srgbClr val="FFFFCC"/>
                </a:solidFill>
              </a:rPr>
              <a:t>Hardware and Configuration</a:t>
            </a:r>
          </a:p>
          <a:p>
            <a:pPr lvl="1" indent="-228591">
              <a:lnSpc>
                <a:spcPct val="80000"/>
              </a:lnSpc>
              <a:spcBef>
                <a:spcPct val="20000"/>
              </a:spcBef>
              <a:buFont typeface="Arial" pitchFamily="34" charset="0"/>
              <a:buChar char="–"/>
              <a:defRPr/>
            </a:pPr>
            <a:r>
              <a:rPr lang="en-US" sz="1600" dirty="0" smtClean="0"/>
              <a:t>Application Compatibility Issues (NEW) *</a:t>
            </a:r>
          </a:p>
          <a:p>
            <a:pPr lvl="1" indent="-228591">
              <a:lnSpc>
                <a:spcPct val="80000"/>
              </a:lnSpc>
              <a:spcBef>
                <a:spcPct val="20000"/>
              </a:spcBef>
              <a:buFont typeface="Arial" pitchFamily="34" charset="0"/>
              <a:buChar char="–"/>
              <a:defRPr/>
            </a:pPr>
            <a:r>
              <a:rPr lang="en-US" sz="1600" dirty="0" smtClean="0"/>
              <a:t>Service Configuration Issues</a:t>
            </a:r>
          </a:p>
          <a:p>
            <a:pPr lvl="1" indent="-228591">
              <a:lnSpc>
                <a:spcPct val="80000"/>
              </a:lnSpc>
              <a:spcBef>
                <a:spcPct val="20000"/>
              </a:spcBef>
              <a:buFont typeface="Arial" pitchFamily="34" charset="0"/>
              <a:buChar char="–"/>
              <a:defRPr/>
            </a:pPr>
            <a:r>
              <a:rPr lang="en-US" sz="1600" dirty="0" smtClean="0"/>
              <a:t>Share Configuration Issues</a:t>
            </a:r>
          </a:p>
          <a:p>
            <a:pPr lvl="1" indent="-228591">
              <a:lnSpc>
                <a:spcPct val="80000"/>
              </a:lnSpc>
              <a:spcBef>
                <a:spcPct val="20000"/>
              </a:spcBef>
              <a:buFont typeface="Arial" pitchFamily="34" charset="0"/>
              <a:buChar char="–"/>
              <a:defRPr/>
            </a:pPr>
            <a:r>
              <a:rPr lang="en-US" sz="1600" dirty="0" smtClean="0"/>
              <a:t>Disk and Memory Failures and Issues (NEW) *</a:t>
            </a:r>
          </a:p>
        </p:txBody>
      </p:sp>
      <p:sp>
        <p:nvSpPr>
          <p:cNvPr id="6" name="Rectangle 5"/>
          <p:cNvSpPr/>
          <p:nvPr/>
        </p:nvSpPr>
        <p:spPr>
          <a:xfrm>
            <a:off x="4724400" y="2514601"/>
            <a:ext cx="4419600" cy="4622804"/>
          </a:xfrm>
          <a:prstGeom prst="rect">
            <a:avLst/>
          </a:prstGeom>
        </p:spPr>
        <p:txBody>
          <a:bodyPr vert="horz" lIns="91436" tIns="45718" rIns="91436" bIns="45718" rtlCol="0">
            <a:normAutofit/>
          </a:bodyPr>
          <a:lstStyle/>
          <a:p>
            <a:pPr marL="228591" indent="-228591">
              <a:lnSpc>
                <a:spcPct val="80000"/>
              </a:lnSpc>
              <a:spcBef>
                <a:spcPct val="20000"/>
              </a:spcBef>
              <a:buFont typeface="Arial" pitchFamily="34" charset="0"/>
              <a:buChar char="•"/>
              <a:defRPr/>
            </a:pPr>
            <a:r>
              <a:rPr lang="en-US" sz="1600" dirty="0" smtClean="0">
                <a:solidFill>
                  <a:srgbClr val="FFFFCC"/>
                </a:solidFill>
              </a:rPr>
              <a:t>Views</a:t>
            </a:r>
          </a:p>
          <a:p>
            <a:pPr lvl="1" indent="-228591">
              <a:lnSpc>
                <a:spcPct val="80000"/>
              </a:lnSpc>
              <a:spcBef>
                <a:spcPct val="20000"/>
              </a:spcBef>
              <a:buFont typeface="Arial" pitchFamily="34" charset="0"/>
              <a:buChar char="–"/>
              <a:defRPr/>
            </a:pPr>
            <a:r>
              <a:rPr lang="en-US" sz="1600" dirty="0" smtClean="0"/>
              <a:t>Standard Views</a:t>
            </a:r>
          </a:p>
          <a:p>
            <a:pPr lvl="1" indent="-228591">
              <a:lnSpc>
                <a:spcPct val="80000"/>
              </a:lnSpc>
              <a:spcBef>
                <a:spcPct val="20000"/>
              </a:spcBef>
              <a:buFont typeface="Arial" pitchFamily="34" charset="0"/>
              <a:buChar char="–"/>
              <a:defRPr/>
            </a:pPr>
            <a:r>
              <a:rPr lang="en-US" sz="1600" dirty="0" smtClean="0"/>
              <a:t>System Performance Dashboards (NEW)</a:t>
            </a:r>
          </a:p>
          <a:p>
            <a:pPr lvl="1" indent="-228591">
              <a:lnSpc>
                <a:spcPct val="80000"/>
              </a:lnSpc>
              <a:spcBef>
                <a:spcPct val="20000"/>
              </a:spcBef>
              <a:buFont typeface="Arial" pitchFamily="34" charset="0"/>
              <a:buChar char="–"/>
              <a:defRPr/>
            </a:pPr>
            <a:r>
              <a:rPr lang="en-US" sz="1600" dirty="0" smtClean="0"/>
              <a:t>Reliability Views</a:t>
            </a:r>
          </a:p>
          <a:p>
            <a:pPr marL="228591" indent="-228591">
              <a:lnSpc>
                <a:spcPct val="80000"/>
              </a:lnSpc>
              <a:spcBef>
                <a:spcPct val="20000"/>
              </a:spcBef>
              <a:buFont typeface="Arial" pitchFamily="34" charset="0"/>
              <a:buChar char="•"/>
              <a:defRPr/>
            </a:pPr>
            <a:r>
              <a:rPr lang="en-US" sz="1600" dirty="0" smtClean="0">
                <a:solidFill>
                  <a:srgbClr val="FFFFCC"/>
                </a:solidFill>
              </a:rPr>
              <a:t>Tasks</a:t>
            </a:r>
          </a:p>
          <a:p>
            <a:pPr lvl="1" indent="-228591">
              <a:lnSpc>
                <a:spcPct val="80000"/>
              </a:lnSpc>
              <a:spcBef>
                <a:spcPct val="20000"/>
              </a:spcBef>
              <a:buFont typeface="Arial" pitchFamily="34" charset="0"/>
              <a:buChar char="–"/>
              <a:defRPr/>
            </a:pPr>
            <a:r>
              <a:rPr lang="en-US" sz="1600" dirty="0" smtClean="0"/>
              <a:t>System Information</a:t>
            </a:r>
          </a:p>
          <a:p>
            <a:pPr lvl="1" indent="-228591">
              <a:lnSpc>
                <a:spcPct val="80000"/>
              </a:lnSpc>
              <a:spcBef>
                <a:spcPct val="20000"/>
              </a:spcBef>
              <a:buFont typeface="Arial" pitchFamily="34" charset="0"/>
              <a:buChar char="–"/>
              <a:defRPr/>
            </a:pPr>
            <a:r>
              <a:rPr lang="en-US" sz="1600" dirty="0" smtClean="0"/>
              <a:t>Network Diagnostics</a:t>
            </a:r>
          </a:p>
          <a:p>
            <a:pPr lvl="1" indent="-228591">
              <a:lnSpc>
                <a:spcPct val="80000"/>
              </a:lnSpc>
              <a:spcBef>
                <a:spcPct val="20000"/>
              </a:spcBef>
              <a:buFont typeface="Arial" pitchFamily="34" charset="0"/>
              <a:buChar char="–"/>
              <a:defRPr/>
            </a:pPr>
            <a:r>
              <a:rPr lang="en-US" sz="1600" dirty="0" smtClean="0"/>
              <a:t>System Restart/Shutdown</a:t>
            </a:r>
          </a:p>
          <a:p>
            <a:pPr lvl="1" indent="-228591">
              <a:lnSpc>
                <a:spcPct val="80000"/>
              </a:lnSpc>
              <a:spcBef>
                <a:spcPct val="20000"/>
              </a:spcBef>
              <a:buFont typeface="Arial" pitchFamily="34" charset="0"/>
              <a:buChar char="–"/>
              <a:defRPr/>
            </a:pPr>
            <a:r>
              <a:rPr lang="en-US" sz="1600" dirty="0" smtClean="0"/>
              <a:t>Process Diagnostics (NEW)</a:t>
            </a:r>
          </a:p>
          <a:p>
            <a:pPr marL="228591" indent="-228591">
              <a:lnSpc>
                <a:spcPct val="80000"/>
              </a:lnSpc>
              <a:spcBef>
                <a:spcPct val="20000"/>
              </a:spcBef>
              <a:buFont typeface="Arial" pitchFamily="34" charset="0"/>
              <a:buChar char="•"/>
              <a:defRPr/>
            </a:pPr>
            <a:r>
              <a:rPr lang="en-US" sz="1600" dirty="0" smtClean="0">
                <a:solidFill>
                  <a:srgbClr val="FFFFCC"/>
                </a:solidFill>
              </a:rPr>
              <a:t>Reports </a:t>
            </a:r>
          </a:p>
          <a:p>
            <a:pPr lvl="1" indent="-228591">
              <a:lnSpc>
                <a:spcPct val="80000"/>
              </a:lnSpc>
              <a:spcBef>
                <a:spcPct val="20000"/>
              </a:spcBef>
              <a:buFont typeface="Arial" pitchFamily="34" charset="0"/>
              <a:buChar char="–"/>
              <a:defRPr/>
            </a:pPr>
            <a:r>
              <a:rPr lang="en-US" sz="1600" dirty="0" smtClean="0"/>
              <a:t>Global Reports</a:t>
            </a:r>
          </a:p>
          <a:p>
            <a:pPr lvl="1" indent="-228591">
              <a:lnSpc>
                <a:spcPct val="80000"/>
              </a:lnSpc>
              <a:spcBef>
                <a:spcPct val="20000"/>
              </a:spcBef>
              <a:buFont typeface="Arial" pitchFamily="34" charset="0"/>
              <a:buChar char="–"/>
              <a:defRPr/>
            </a:pPr>
            <a:r>
              <a:rPr lang="en-US" sz="1600" dirty="0" smtClean="0"/>
              <a:t>Desktop Monitoring Dashboard (NEW) *</a:t>
            </a:r>
          </a:p>
          <a:p>
            <a:pPr lvl="1" indent="-228591">
              <a:lnSpc>
                <a:spcPct val="80000"/>
              </a:lnSpc>
              <a:spcBef>
                <a:spcPct val="20000"/>
              </a:spcBef>
              <a:buFont typeface="Arial" pitchFamily="34" charset="0"/>
              <a:buChar char="–"/>
              <a:defRPr/>
            </a:pPr>
            <a:r>
              <a:rPr lang="en-US" sz="1600" dirty="0" smtClean="0"/>
              <a:t>Desktop Memory Report (NEW) *</a:t>
            </a:r>
          </a:p>
          <a:p>
            <a:pPr lvl="1" indent="-228591">
              <a:lnSpc>
                <a:spcPct val="80000"/>
              </a:lnSpc>
              <a:spcBef>
                <a:spcPct val="20000"/>
              </a:spcBef>
              <a:buFont typeface="Arial" pitchFamily="34" charset="0"/>
              <a:buChar char="–"/>
              <a:defRPr/>
            </a:pPr>
            <a:r>
              <a:rPr lang="en-US" sz="1600" dirty="0" smtClean="0"/>
              <a:t>Desktop Disk Health Report (NEW) *</a:t>
            </a:r>
          </a:p>
          <a:p>
            <a:pPr lvl="1" indent="-228591">
              <a:lnSpc>
                <a:spcPct val="80000"/>
              </a:lnSpc>
              <a:spcBef>
                <a:spcPct val="20000"/>
              </a:spcBef>
              <a:buFont typeface="Arial" pitchFamily="34" charset="0"/>
              <a:buChar char="–"/>
              <a:defRPr/>
            </a:pPr>
            <a:r>
              <a:rPr lang="en-US" sz="1600" dirty="0" smtClean="0"/>
              <a:t>Desktop Performance (NEW) *</a:t>
            </a:r>
          </a:p>
          <a:p>
            <a:pPr lvl="1" indent="-228591">
              <a:lnSpc>
                <a:spcPct val="80000"/>
              </a:lnSpc>
              <a:spcBef>
                <a:spcPct val="20000"/>
              </a:spcBef>
              <a:buFont typeface="Arial" pitchFamily="34" charset="0"/>
              <a:buChar char="–"/>
              <a:defRPr/>
            </a:pPr>
            <a:r>
              <a:rPr lang="en-US" sz="1600" dirty="0" smtClean="0"/>
              <a:t>Purchasing Reports  (NEW) *</a:t>
            </a:r>
          </a:p>
          <a:p>
            <a:pPr marL="285739" indent="-228591">
              <a:lnSpc>
                <a:spcPct val="80000"/>
              </a:lnSpc>
              <a:spcBef>
                <a:spcPct val="20000"/>
              </a:spcBef>
              <a:buFont typeface="Arial" pitchFamily="34" charset="0"/>
              <a:buChar char="–"/>
              <a:defRPr/>
            </a:pPr>
            <a:endParaRPr lang="en-US" sz="16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Information Worker Management Pack</a:t>
            </a:r>
            <a:endParaRPr lang="en-US" dirty="0"/>
          </a:p>
        </p:txBody>
      </p:sp>
      <p:sp>
        <p:nvSpPr>
          <p:cNvPr id="3" name="Content Placeholder 2"/>
          <p:cNvSpPr>
            <a:spLocks noGrp="1"/>
          </p:cNvSpPr>
          <p:nvPr>
            <p:ph idx="1"/>
          </p:nvPr>
        </p:nvSpPr>
        <p:spPr>
          <a:xfrm>
            <a:off x="368300" y="860108"/>
            <a:ext cx="8382000" cy="5831637"/>
          </a:xfrm>
        </p:spPr>
        <p:txBody>
          <a:bodyPr>
            <a:noAutofit/>
          </a:bodyPr>
          <a:lstStyle/>
          <a:p>
            <a:pPr marL="285739" indent="-285739"/>
            <a:r>
              <a:rPr lang="en-US" sz="1800" dirty="0" smtClean="0">
                <a:solidFill>
                  <a:srgbClr val="FFFF00"/>
                </a:solidFill>
              </a:rPr>
              <a:t>Platform and Version Coverage </a:t>
            </a:r>
          </a:p>
          <a:p>
            <a:pPr marL="514329" lvl="1" indent="-228591"/>
            <a:r>
              <a:rPr lang="en-US" sz="1600" dirty="0" smtClean="0"/>
              <a:t>Windows 2000 Professional, XP, and Windows Vista; Office 2007,XP, 2003, 2000</a:t>
            </a:r>
          </a:p>
          <a:p>
            <a:pPr marL="285739" indent="-285739"/>
            <a:r>
              <a:rPr lang="en-US" sz="1800" dirty="0" smtClean="0"/>
              <a:t>Designed for Collective and Business Critical Client Monitoring</a:t>
            </a:r>
          </a:p>
          <a:p>
            <a:pPr marL="285739" indent="-285739"/>
            <a:r>
              <a:rPr lang="en-US" sz="1800" dirty="0" smtClean="0">
                <a:solidFill>
                  <a:srgbClr val="FFFFCC"/>
                </a:solidFill>
              </a:rPr>
              <a:t>Availability Monitoring</a:t>
            </a:r>
          </a:p>
          <a:p>
            <a:pPr marL="514329" lvl="1" indent="-228591"/>
            <a:r>
              <a:rPr lang="en-US" sz="1600" dirty="0" smtClean="0"/>
              <a:t>Crash and Hang Management</a:t>
            </a:r>
          </a:p>
          <a:p>
            <a:pPr marL="514329" lvl="1" indent="-228591"/>
            <a:r>
              <a:rPr lang="en-US" sz="1600" dirty="0" smtClean="0"/>
              <a:t>Outlook Mail Availability </a:t>
            </a:r>
          </a:p>
          <a:p>
            <a:pPr marL="514329" lvl="1" indent="-228591"/>
            <a:r>
              <a:rPr lang="en-US" sz="1600" dirty="0" smtClean="0"/>
              <a:t>Internet Explorer Site Availability</a:t>
            </a:r>
          </a:p>
          <a:p>
            <a:pPr marL="514329" lvl="1" indent="-228591"/>
            <a:r>
              <a:rPr lang="en-US" sz="1600" dirty="0" smtClean="0"/>
              <a:t>Data source (Database) Availability</a:t>
            </a:r>
          </a:p>
          <a:p>
            <a:pPr marL="514329" lvl="1" indent="-228591"/>
            <a:r>
              <a:rPr lang="en-US" sz="1600" dirty="0" smtClean="0"/>
              <a:t>File Server and File Availability</a:t>
            </a:r>
          </a:p>
          <a:p>
            <a:pPr marL="285739" indent="-285739"/>
            <a:r>
              <a:rPr lang="en-US" sz="1800" dirty="0" smtClean="0"/>
              <a:t>Global Collective and Business Critical Monitoring</a:t>
            </a:r>
          </a:p>
          <a:p>
            <a:pPr marL="514329" lvl="1" indent="-228591"/>
            <a:r>
              <a:rPr lang="en-US" sz="1600" dirty="0" smtClean="0"/>
              <a:t>Are my IW applications crashing or hanging?</a:t>
            </a:r>
          </a:p>
          <a:p>
            <a:pPr marL="514329" lvl="1" indent="-228591"/>
            <a:r>
              <a:rPr lang="en-US" sz="1600" dirty="0" smtClean="0"/>
              <a:t>Are my IW applications consuming to many resources?</a:t>
            </a:r>
          </a:p>
          <a:p>
            <a:pPr marL="514329" lvl="1" indent="-228591"/>
            <a:r>
              <a:rPr lang="en-US" sz="1600" dirty="0" smtClean="0"/>
              <a:t>Are my IW applications responsive for end users?</a:t>
            </a:r>
          </a:p>
          <a:p>
            <a:pPr marL="285739" indent="-285739"/>
            <a:r>
              <a:rPr lang="en-US" sz="1800" dirty="0" smtClean="0"/>
              <a:t>Application Specific Collective and Business Critical Monitoring</a:t>
            </a:r>
          </a:p>
          <a:p>
            <a:pPr marL="514329" lvl="1" indent="-228591"/>
            <a:r>
              <a:rPr lang="en-US" sz="1600" dirty="0" smtClean="0"/>
              <a:t>Are Office Outlook clients able to send receive mail?</a:t>
            </a:r>
          </a:p>
          <a:p>
            <a:pPr marL="514329" lvl="1" indent="-228591"/>
            <a:r>
              <a:rPr lang="en-US" sz="1600" dirty="0" smtClean="0"/>
              <a:t>Is Windows Internet Explorer able to access sites?</a:t>
            </a:r>
          </a:p>
          <a:p>
            <a:pPr marL="514329" lvl="1" indent="-228591"/>
            <a:r>
              <a:rPr lang="en-US" sz="1600" dirty="0" smtClean="0"/>
              <a:t>Is Windows Client Desktop able to access data sources (e.g., DB)?</a:t>
            </a:r>
          </a:p>
          <a:p>
            <a:pPr marL="514329" lvl="1" indent="-228591"/>
            <a:r>
              <a:rPr lang="en-US" sz="1600" dirty="0" smtClean="0"/>
              <a:t>Is Windows Client Desktop able to access shares and files?</a:t>
            </a:r>
          </a:p>
          <a:p>
            <a:endParaRPr lang="en-US" sz="1800" dirty="0" smtClean="0"/>
          </a:p>
        </p:txBody>
      </p:sp>
      <p:sp>
        <p:nvSpPr>
          <p:cNvPr id="7" name="Rectangle 3"/>
          <p:cNvSpPr txBox="1">
            <a:spLocks noChangeArrowheads="1"/>
          </p:cNvSpPr>
          <p:nvPr/>
        </p:nvSpPr>
        <p:spPr>
          <a:xfrm>
            <a:off x="4724400" y="2141220"/>
            <a:ext cx="4419600" cy="1828800"/>
          </a:xfrm>
          <a:prstGeom prst="rect">
            <a:avLst/>
          </a:prstGeom>
        </p:spPr>
        <p:txBody>
          <a:bodyPr vert="horz" lIns="91436" tIns="45718" rIns="91436" bIns="45718" rtlCol="0">
            <a:noAutofit/>
          </a:bodyPr>
          <a:lstStyle/>
          <a:p>
            <a:pPr marL="285739" indent="-285739">
              <a:lnSpc>
                <a:spcPct val="70000"/>
              </a:lnSpc>
              <a:spcBef>
                <a:spcPct val="20000"/>
              </a:spcBef>
              <a:buFont typeface="Arial" pitchFamily="34" charset="0"/>
              <a:buChar char="•"/>
              <a:defRPr/>
            </a:pPr>
            <a:r>
              <a:rPr lang="en-US" dirty="0" smtClean="0"/>
              <a:t>Performance Monitoring</a:t>
            </a:r>
          </a:p>
          <a:p>
            <a:pPr marL="514329" lvl="1" indent="-228591">
              <a:lnSpc>
                <a:spcPct val="70000"/>
              </a:lnSpc>
              <a:spcBef>
                <a:spcPct val="20000"/>
              </a:spcBef>
              <a:buFont typeface="Arial" pitchFamily="34" charset="0"/>
              <a:buChar char="–"/>
              <a:defRPr/>
            </a:pPr>
            <a:r>
              <a:rPr lang="en-US" dirty="0" smtClean="0"/>
              <a:t>Resource Utilization Management</a:t>
            </a:r>
          </a:p>
          <a:p>
            <a:pPr marL="514329" lvl="1" indent="-228591">
              <a:lnSpc>
                <a:spcPct val="70000"/>
              </a:lnSpc>
              <a:spcBef>
                <a:spcPct val="20000"/>
              </a:spcBef>
              <a:buFont typeface="Arial" pitchFamily="34" charset="0"/>
              <a:buChar char="–"/>
              <a:defRPr/>
            </a:pPr>
            <a:r>
              <a:rPr lang="en-US" dirty="0" smtClean="0"/>
              <a:t>Responsiveness Management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228600" y="938213"/>
            <a:ext cx="9144000" cy="0"/>
          </a:xfrm>
          <a:prstGeom prst="rect">
            <a:avLst/>
          </a:prstGeom>
          <a:noFill/>
          <a:ln w="9525">
            <a:noFill/>
            <a:miter lim="800000"/>
            <a:headEnd/>
            <a:tailEnd/>
          </a:ln>
          <a:effectLst/>
        </p:spPr>
        <p:txBody>
          <a:bodyPr wrap="none" anchor="ctr">
            <a:spAutoFit/>
          </a:bodyPr>
          <a:lstStyle/>
          <a:p>
            <a:endParaRPr lang="en-US"/>
          </a:p>
        </p:txBody>
      </p:sp>
      <p:sp>
        <p:nvSpPr>
          <p:cNvPr id="238595" name="Rectangle 3"/>
          <p:cNvSpPr>
            <a:spLocks noChangeArrowheads="1"/>
          </p:cNvSpPr>
          <p:nvPr/>
        </p:nvSpPr>
        <p:spPr bwMode="auto">
          <a:xfrm>
            <a:off x="228600" y="-9858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38596" name="Object 4"/>
          <p:cNvGraphicFramePr>
            <a:graphicFrameLocks noChangeAspect="1"/>
          </p:cNvGraphicFramePr>
          <p:nvPr/>
        </p:nvGraphicFramePr>
        <p:xfrm>
          <a:off x="1752600" y="6707"/>
          <a:ext cx="5412475" cy="6775093"/>
        </p:xfrm>
        <a:graphic>
          <a:graphicData uri="http://schemas.openxmlformats.org/presentationml/2006/ole">
            <p:oleObj spid="_x0000_s1026" name="Visio" r:id="rId4" imgW="7574661" imgH="11470767" progId="Visio.Drawing.11">
              <p:embed/>
            </p:oleObj>
          </a:graphicData>
        </a:graphic>
      </p:graphicFrame>
      <p:sp>
        <p:nvSpPr>
          <p:cNvPr id="238597" name="Rectangle 5"/>
          <p:cNvSpPr>
            <a:spLocks noChangeArrowheads="1"/>
          </p:cNvSpPr>
          <p:nvPr/>
        </p:nvSpPr>
        <p:spPr bwMode="auto">
          <a:xfrm>
            <a:off x="2971800" y="-4419600"/>
            <a:ext cx="9144000" cy="0"/>
          </a:xfrm>
          <a:prstGeom prst="rect">
            <a:avLst/>
          </a:prstGeom>
          <a:noFill/>
          <a:ln w="9525">
            <a:noFill/>
            <a:miter lim="800000"/>
            <a:headEnd/>
            <a:tailEnd/>
          </a:ln>
          <a:effectLst/>
        </p:spPr>
        <p:txBody>
          <a:bodyPr wrap="none" anchor="ctr">
            <a:spAutoFit/>
          </a:bodyPr>
          <a:lstStyle/>
          <a:p>
            <a:endParaRPr lang="en-US"/>
          </a:p>
        </p:txBody>
      </p:sp>
      <p:sp>
        <p:nvSpPr>
          <p:cNvPr id="238598" name="Freeform 6"/>
          <p:cNvSpPr>
            <a:spLocks/>
          </p:cNvSpPr>
          <p:nvPr/>
        </p:nvSpPr>
        <p:spPr bwMode="auto">
          <a:xfrm rot="-1438785">
            <a:off x="6045200" y="1801813"/>
            <a:ext cx="244475" cy="331787"/>
          </a:xfrm>
          <a:custGeom>
            <a:avLst/>
            <a:gdLst/>
            <a:ahLst/>
            <a:cxnLst>
              <a:cxn ang="0">
                <a:pos x="144" y="672"/>
              </a:cxn>
              <a:cxn ang="0">
                <a:pos x="240" y="672"/>
              </a:cxn>
              <a:cxn ang="0">
                <a:pos x="240" y="384"/>
              </a:cxn>
              <a:cxn ang="0">
                <a:pos x="384" y="432"/>
              </a:cxn>
              <a:cxn ang="0">
                <a:pos x="192" y="0"/>
              </a:cxn>
              <a:cxn ang="0">
                <a:pos x="0" y="432"/>
              </a:cxn>
              <a:cxn ang="0">
                <a:pos x="144" y="384"/>
              </a:cxn>
              <a:cxn ang="0">
                <a:pos x="144" y="672"/>
              </a:cxn>
            </a:cxnLst>
            <a:rect l="0" t="0" r="r" b="b"/>
            <a:pathLst>
              <a:path w="384" h="672">
                <a:moveTo>
                  <a:pt x="144" y="672"/>
                </a:moveTo>
                <a:lnTo>
                  <a:pt x="240" y="672"/>
                </a:lnTo>
                <a:lnTo>
                  <a:pt x="240" y="384"/>
                </a:lnTo>
                <a:lnTo>
                  <a:pt x="384" y="432"/>
                </a:lnTo>
                <a:lnTo>
                  <a:pt x="192" y="0"/>
                </a:lnTo>
                <a:lnTo>
                  <a:pt x="0" y="432"/>
                </a:lnTo>
                <a:lnTo>
                  <a:pt x="144" y="384"/>
                </a:lnTo>
                <a:lnTo>
                  <a:pt x="144" y="672"/>
                </a:lnTo>
                <a:close/>
              </a:path>
            </a:pathLst>
          </a:custGeom>
          <a:solidFill>
            <a:schemeClr val="bg1"/>
          </a:solidFill>
          <a:ln w="19050" cmpd="sng">
            <a:solidFill>
              <a:schemeClr val="tx1"/>
            </a:solidFill>
            <a:round/>
            <a:headEnd/>
            <a:tailEnd/>
          </a:ln>
          <a:effectLst>
            <a:outerShdw dist="45791" dir="2021404" algn="ctr" rotWithShape="0">
              <a:srgbClr val="808080">
                <a:alpha val="50000"/>
              </a:srgbClr>
            </a:outerShdw>
          </a:effectLst>
        </p:spPr>
        <p:txBody>
          <a:bodyPr/>
          <a:lstStyle/>
          <a:p>
            <a:endParaRPr lang="en-US"/>
          </a:p>
        </p:txBody>
      </p:sp>
      <p:sp>
        <p:nvSpPr>
          <p:cNvPr id="238599" name="Oval 7"/>
          <p:cNvSpPr>
            <a:spLocks noChangeArrowheads="1"/>
          </p:cNvSpPr>
          <p:nvPr/>
        </p:nvSpPr>
        <p:spPr bwMode="auto">
          <a:xfrm>
            <a:off x="5942013" y="1655763"/>
            <a:ext cx="306387" cy="306387"/>
          </a:xfrm>
          <a:prstGeom prst="ellipse">
            <a:avLst/>
          </a:prstGeom>
          <a:noFill/>
          <a:ln w="19050">
            <a:solidFill>
              <a:srgbClr val="FF3300"/>
            </a:solidFill>
            <a:round/>
            <a:headEnd/>
            <a:tailEnd/>
          </a:ln>
          <a:effectLst/>
        </p:spPr>
        <p:txBody>
          <a:bodyPr wrap="none" anchor="ctr"/>
          <a:lstStyle/>
          <a:p>
            <a:pPr algn="ctr"/>
            <a:endParaRPr lang="en-US">
              <a:cs typeface="Arial" charset="0"/>
            </a:endParaRPr>
          </a:p>
        </p:txBody>
      </p:sp>
      <p:sp>
        <p:nvSpPr>
          <p:cNvPr id="238600" name="Oval 8"/>
          <p:cNvSpPr>
            <a:spLocks noChangeArrowheads="1"/>
          </p:cNvSpPr>
          <p:nvPr/>
        </p:nvSpPr>
        <p:spPr bwMode="auto">
          <a:xfrm>
            <a:off x="5980113" y="1693863"/>
            <a:ext cx="230187" cy="230187"/>
          </a:xfrm>
          <a:prstGeom prst="ellipse">
            <a:avLst/>
          </a:prstGeom>
          <a:noFill/>
          <a:ln w="19050">
            <a:solidFill>
              <a:srgbClr val="FF3300"/>
            </a:solidFill>
            <a:round/>
            <a:headEnd/>
            <a:tailEnd/>
          </a:ln>
          <a:effectLst/>
        </p:spPr>
        <p:txBody>
          <a:bodyPr wrap="none" anchor="ctr"/>
          <a:lstStyle/>
          <a:p>
            <a:pPr algn="ctr"/>
            <a:endParaRPr lang="en-US">
              <a:cs typeface="Arial" charset="0"/>
            </a:endParaRPr>
          </a:p>
        </p:txBody>
      </p:sp>
      <p:sp>
        <p:nvSpPr>
          <p:cNvPr id="238601" name="Oval 9"/>
          <p:cNvSpPr>
            <a:spLocks noChangeArrowheads="1"/>
          </p:cNvSpPr>
          <p:nvPr/>
        </p:nvSpPr>
        <p:spPr bwMode="auto">
          <a:xfrm>
            <a:off x="6019800" y="1735138"/>
            <a:ext cx="153988" cy="153987"/>
          </a:xfrm>
          <a:prstGeom prst="ellipse">
            <a:avLst/>
          </a:prstGeom>
          <a:noFill/>
          <a:ln w="19050">
            <a:solidFill>
              <a:srgbClr val="FF33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23860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238600"/>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23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animBg="1"/>
      <p:bldP spid="238599" grpId="0" animBg="1"/>
      <p:bldP spid="238600" grpId="0" animBg="1"/>
      <p:bldP spid="23860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Meeting Ideas</a:t>
            </a:r>
          </a:p>
        </p:txBody>
      </p:sp>
      <p:sp>
        <p:nvSpPr>
          <p:cNvPr id="80899" name="Rectangle 3"/>
          <p:cNvSpPr>
            <a:spLocks noGrp="1" noChangeArrowheads="1"/>
          </p:cNvSpPr>
          <p:nvPr>
            <p:ph type="body" idx="1"/>
          </p:nvPr>
        </p:nvSpPr>
        <p:spPr/>
        <p:txBody>
          <a:bodyPr/>
          <a:lstStyle/>
          <a:p>
            <a:r>
              <a:rPr lang="en-US"/>
              <a:t>Presentations</a:t>
            </a:r>
          </a:p>
          <a:p>
            <a:r>
              <a:rPr lang="en-US"/>
              <a:t>Round Table Discussions</a:t>
            </a:r>
          </a:p>
          <a:p>
            <a:pPr lvl="1"/>
            <a:r>
              <a:rPr lang="en-US" sz="1800"/>
              <a:t>Room setup</a:t>
            </a:r>
          </a:p>
          <a:p>
            <a:pPr lvl="1"/>
            <a:r>
              <a:rPr lang="en-US" sz="1800"/>
              <a:t>Problem / solution approach</a:t>
            </a:r>
          </a:p>
          <a:p>
            <a:r>
              <a:rPr lang="en-US"/>
              <a:t>Vendor Product Demos</a:t>
            </a:r>
          </a:p>
          <a:p>
            <a:endParaRPr lang="en-US"/>
          </a:p>
          <a:p>
            <a:r>
              <a:rPr lang="en-US"/>
              <a:t>MMS 2008</a:t>
            </a:r>
          </a:p>
          <a:p>
            <a:pPr lvl="1"/>
            <a:r>
              <a:rPr lang="en-US" sz="1800"/>
              <a:t>Flights</a:t>
            </a:r>
          </a:p>
          <a:p>
            <a:pPr lvl="1"/>
            <a:r>
              <a:rPr lang="en-US" sz="1800"/>
              <a:t>Sessions</a:t>
            </a:r>
          </a:p>
          <a:p>
            <a:pPr lvl="1"/>
            <a:r>
              <a:rPr lang="en-US" sz="1800"/>
              <a:t>MN night out?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p:cNvSpPr>
          <p:nvPr>
            <p:ph type="title" idx="4294967295"/>
          </p:nvPr>
        </p:nvSpPr>
        <p:spPr/>
        <p:txBody>
          <a:bodyPr/>
          <a:lstStyle/>
          <a:p>
            <a:pPr eaLnBrk="1" hangingPunct="1"/>
            <a:r>
              <a:rPr lang="en-US" sz="2400"/>
              <a:t>Berbee Sponsorship tonight</a:t>
            </a:r>
          </a:p>
        </p:txBody>
      </p:sp>
      <p:sp>
        <p:nvSpPr>
          <p:cNvPr id="24579" name="Rectangle 2"/>
          <p:cNvSpPr>
            <a:spLocks noGrp="1"/>
          </p:cNvSpPr>
          <p:nvPr>
            <p:ph idx="4294967295"/>
          </p:nvPr>
        </p:nvSpPr>
        <p:spPr>
          <a:xfrm>
            <a:off x="474663" y="1377950"/>
            <a:ext cx="8229600" cy="4784725"/>
          </a:xfrm>
        </p:spPr>
        <p:txBody>
          <a:bodyPr/>
          <a:lstStyle/>
          <a:p>
            <a:pPr eaLnBrk="1" hangingPunct="1"/>
            <a:r>
              <a:rPr lang="en-US"/>
              <a:t>Scott Carlson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idx="4294967295"/>
          </p:nvPr>
        </p:nvSpPr>
        <p:spPr>
          <a:xfrm>
            <a:off x="641350" y="515938"/>
            <a:ext cx="7958138" cy="357187"/>
          </a:xfrm>
        </p:spPr>
        <p:txBody>
          <a:bodyPr/>
          <a:lstStyle/>
          <a:p>
            <a:pPr eaLnBrk="1" hangingPunct="1"/>
            <a:r>
              <a:rPr lang="en-US" sz="2400"/>
              <a:t>Operations Manager 2007</a:t>
            </a:r>
          </a:p>
        </p:txBody>
      </p:sp>
      <p:sp>
        <p:nvSpPr>
          <p:cNvPr id="78851" name="Content Placeholder 4"/>
          <p:cNvSpPr>
            <a:spLocks noGrp="1"/>
          </p:cNvSpPr>
          <p:nvPr>
            <p:ph idx="4294967295"/>
          </p:nvPr>
        </p:nvSpPr>
        <p:spPr>
          <a:xfrm>
            <a:off x="482600" y="1038225"/>
            <a:ext cx="8229600" cy="5360988"/>
          </a:xfrm>
        </p:spPr>
        <p:txBody>
          <a:bodyPr/>
          <a:lstStyle/>
          <a:p>
            <a:pPr eaLnBrk="1" hangingPunct="1">
              <a:lnSpc>
                <a:spcPct val="90000"/>
              </a:lnSpc>
            </a:pPr>
            <a:r>
              <a:rPr lang="en-US"/>
              <a:t>Mike Kellogg</a:t>
            </a:r>
            <a:endParaRPr lang="en-US" sz="1400"/>
          </a:p>
          <a:p>
            <a:pPr eaLnBrk="1" hangingPunct="1">
              <a:lnSpc>
                <a:spcPct val="90000"/>
              </a:lnSpc>
            </a:pPr>
            <a:endParaRPr lang="en-US"/>
          </a:p>
          <a:p>
            <a:pPr eaLnBrk="1" hangingPunct="1">
              <a:lnSpc>
                <a:spcPct val="90000"/>
              </a:lnSpc>
            </a:pPr>
            <a:endParaRPr lang="en-US"/>
          </a:p>
          <a:p>
            <a:pPr eaLnBrk="1" hangingPunct="1">
              <a:lnSpc>
                <a:spcPct val="90000"/>
              </a:lnSpc>
            </a:pP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blackGray">
          <a:xfrm>
            <a:off x="400394" y="2175082"/>
            <a:ext cx="8492839" cy="3722798"/>
          </a:xfrm>
          <a:prstGeom prst="roundRect">
            <a:avLst>
              <a:gd name="adj" fmla="val 7636"/>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9" name="TextBox 8"/>
          <p:cNvSpPr txBox="1"/>
          <p:nvPr/>
        </p:nvSpPr>
        <p:spPr>
          <a:xfrm>
            <a:off x="446114" y="2338651"/>
            <a:ext cx="6823366" cy="424732"/>
          </a:xfrm>
          <a:prstGeom prst="rect">
            <a:avLst/>
          </a:prstGeom>
          <a:noFill/>
        </p:spPr>
        <p:txBody>
          <a:bodyPr wrap="square" rtlCol="0">
            <a:spAutoFit/>
          </a:bodyPr>
          <a:lstStyle/>
          <a:p>
            <a:pPr>
              <a:lnSpc>
                <a:spcPct val="90000"/>
              </a:lnSpc>
            </a:pPr>
            <a:r>
              <a:rPr lang="en-US" sz="2400" dirty="0" smtClean="0"/>
              <a:t>The System Center Family of Products</a:t>
            </a:r>
            <a:endParaRPr lang="en-US" sz="2400" dirty="0"/>
          </a:p>
        </p:txBody>
      </p:sp>
      <p:pic>
        <p:nvPicPr>
          <p:cNvPr id="11" name="Picture 10" descr="SysCenter_bL_rBIG.png"/>
          <p:cNvPicPr>
            <a:picLocks noChangeAspect="1"/>
          </p:cNvPicPr>
          <p:nvPr/>
        </p:nvPicPr>
        <p:blipFill>
          <a:blip r:embed="rId3" cstate="email"/>
          <a:stretch>
            <a:fillRect/>
          </a:stretch>
        </p:blipFill>
        <p:spPr bwMode="invGray">
          <a:xfrm>
            <a:off x="374073" y="318656"/>
            <a:ext cx="5838468" cy="1307119"/>
          </a:xfrm>
          <a:prstGeom prst="rect">
            <a:avLst/>
          </a:prstGeom>
        </p:spPr>
      </p:pic>
      <p:pic>
        <p:nvPicPr>
          <p:cNvPr id="7" name="Picture 6" descr="SC-ConfigMgr07_bL_r.png"/>
          <p:cNvPicPr>
            <a:picLocks noChangeAspect="1"/>
          </p:cNvPicPr>
          <p:nvPr/>
        </p:nvPicPr>
        <p:blipFill>
          <a:blip r:embed="rId4" cstate="email"/>
          <a:stretch>
            <a:fillRect/>
          </a:stretch>
        </p:blipFill>
        <p:spPr>
          <a:xfrm>
            <a:off x="694113" y="3144985"/>
            <a:ext cx="2321701" cy="572364"/>
          </a:xfrm>
          <a:prstGeom prst="rect">
            <a:avLst/>
          </a:prstGeom>
        </p:spPr>
      </p:pic>
      <p:pic>
        <p:nvPicPr>
          <p:cNvPr id="14" name="Picture 13" descr="SC-DPM07_bL_r.png"/>
          <p:cNvPicPr>
            <a:picLocks noChangeAspect="1"/>
          </p:cNvPicPr>
          <p:nvPr/>
        </p:nvPicPr>
        <p:blipFill>
          <a:blip r:embed="rId5" cstate="email"/>
          <a:stretch>
            <a:fillRect/>
          </a:stretch>
        </p:blipFill>
        <p:spPr>
          <a:xfrm>
            <a:off x="3498273" y="3958247"/>
            <a:ext cx="2557895" cy="581891"/>
          </a:xfrm>
          <a:prstGeom prst="rect">
            <a:avLst/>
          </a:prstGeom>
        </p:spPr>
      </p:pic>
      <p:pic>
        <p:nvPicPr>
          <p:cNvPr id="15" name="Picture 14" descr="SysCenter-Ess-07_bL_r.png"/>
          <p:cNvPicPr>
            <a:picLocks noChangeAspect="1"/>
          </p:cNvPicPr>
          <p:nvPr/>
        </p:nvPicPr>
        <p:blipFill>
          <a:blip r:embed="rId6" cstate="email"/>
          <a:stretch>
            <a:fillRect/>
          </a:stretch>
        </p:blipFill>
        <p:spPr>
          <a:xfrm>
            <a:off x="6288577" y="3952705"/>
            <a:ext cx="1754763" cy="558141"/>
          </a:xfrm>
          <a:prstGeom prst="rect">
            <a:avLst/>
          </a:prstGeom>
        </p:spPr>
      </p:pic>
      <p:pic>
        <p:nvPicPr>
          <p:cNvPr id="16" name="Picture 15" descr="SysCenter-OM-07_r.png"/>
          <p:cNvPicPr>
            <a:picLocks noChangeAspect="1"/>
          </p:cNvPicPr>
          <p:nvPr/>
        </p:nvPicPr>
        <p:blipFill>
          <a:blip r:embed="rId7" cstate="email"/>
          <a:stretch>
            <a:fillRect/>
          </a:stretch>
        </p:blipFill>
        <p:spPr>
          <a:xfrm>
            <a:off x="3408217" y="3093273"/>
            <a:ext cx="2313710" cy="619589"/>
          </a:xfrm>
          <a:prstGeom prst="rect">
            <a:avLst/>
          </a:prstGeom>
        </p:spPr>
      </p:pic>
      <p:pic>
        <p:nvPicPr>
          <p:cNvPr id="17" name="Picture 16" descr="SysCenter-SvcMgr_bL_r.png"/>
          <p:cNvPicPr>
            <a:picLocks noChangeAspect="1"/>
          </p:cNvPicPr>
          <p:nvPr/>
        </p:nvPicPr>
        <p:blipFill>
          <a:blip r:embed="rId8" cstate="email"/>
          <a:stretch>
            <a:fillRect/>
          </a:stretch>
        </p:blipFill>
        <p:spPr>
          <a:xfrm>
            <a:off x="3728257" y="4765967"/>
            <a:ext cx="1630073" cy="565616"/>
          </a:xfrm>
          <a:prstGeom prst="rect">
            <a:avLst/>
          </a:prstGeom>
        </p:spPr>
      </p:pic>
      <p:pic>
        <p:nvPicPr>
          <p:cNvPr id="18" name="Picture 17" descr="SysCenter-VMM_bL_r.png"/>
          <p:cNvPicPr>
            <a:picLocks noChangeAspect="1"/>
          </p:cNvPicPr>
          <p:nvPr/>
        </p:nvPicPr>
        <p:blipFill>
          <a:blip r:embed="rId9" cstate="email"/>
          <a:stretch>
            <a:fillRect/>
          </a:stretch>
        </p:blipFill>
        <p:spPr>
          <a:xfrm>
            <a:off x="6118290" y="3074327"/>
            <a:ext cx="2383794" cy="614203"/>
          </a:xfrm>
          <a:prstGeom prst="rect">
            <a:avLst/>
          </a:prstGeom>
        </p:spPr>
      </p:pic>
      <p:grpSp>
        <p:nvGrpSpPr>
          <p:cNvPr id="2" name="Group 20"/>
          <p:cNvGrpSpPr/>
          <p:nvPr/>
        </p:nvGrpSpPr>
        <p:grpSpPr>
          <a:xfrm>
            <a:off x="694113" y="3916233"/>
            <a:ext cx="1967348" cy="630554"/>
            <a:chOff x="623453" y="4581245"/>
            <a:chExt cx="1967348" cy="630554"/>
          </a:xfrm>
        </p:grpSpPr>
        <p:pic>
          <p:nvPicPr>
            <p:cNvPr id="19" name="Picture 18" descr="SysCenter-CP_bL_rV2.png"/>
            <p:cNvPicPr>
              <a:picLocks noChangeAspect="1"/>
            </p:cNvPicPr>
            <p:nvPr/>
          </p:nvPicPr>
          <p:blipFill>
            <a:blip r:embed="rId10" cstate="email"/>
            <a:stretch>
              <a:fillRect/>
            </a:stretch>
          </p:blipFill>
          <p:spPr>
            <a:xfrm>
              <a:off x="623453" y="4581245"/>
              <a:ext cx="1939638" cy="623299"/>
            </a:xfrm>
            <a:prstGeom prst="rect">
              <a:avLst/>
            </a:prstGeom>
          </p:spPr>
        </p:pic>
        <p:pic>
          <p:nvPicPr>
            <p:cNvPr id="20" name="Picture 19" descr="SC-DPM07_bL_r.png"/>
            <p:cNvPicPr>
              <a:picLocks noChangeAspect="1"/>
            </p:cNvPicPr>
            <p:nvPr/>
          </p:nvPicPr>
          <p:blipFill>
            <a:blip r:embed="rId11" cstate="email"/>
            <a:srcRect/>
            <a:stretch>
              <a:fillRect/>
            </a:stretch>
          </p:blipFill>
          <p:spPr>
            <a:xfrm>
              <a:off x="2218777" y="5001492"/>
              <a:ext cx="372024" cy="210307"/>
            </a:xfrm>
            <a:prstGeom prst="rect">
              <a:avLst/>
            </a:prstGeom>
          </p:spPr>
        </p:pic>
      </p:grpSp>
      <p:sp>
        <p:nvSpPr>
          <p:cNvPr id="23" name="Subtitle 6"/>
          <p:cNvSpPr>
            <a:spLocks noGrp="1"/>
          </p:cNvSpPr>
          <p:nvPr>
            <p:ph type="subTitle" idx="1"/>
          </p:nvPr>
        </p:nvSpPr>
        <p:spPr>
          <a:xfrm>
            <a:off x="304800" y="5565338"/>
            <a:ext cx="5316626" cy="1292662"/>
          </a:xfrm>
        </p:spPr>
        <p:txBody>
          <a:bodyPr/>
          <a:lstStyle/>
          <a:p>
            <a:r>
              <a:rPr sz="2000" smtClean="0">
                <a:solidFill>
                  <a:schemeClr val="tx2"/>
                </a:solidFill>
              </a:rPr>
              <a:t>Mike Kellogg</a:t>
            </a:r>
          </a:p>
          <a:p>
            <a:r>
              <a:rPr sz="2000" smtClean="0">
                <a:solidFill>
                  <a:schemeClr val="tx2"/>
                </a:solidFill>
              </a:rPr>
              <a:t>Sr. Technology Specialist</a:t>
            </a:r>
          </a:p>
          <a:p>
            <a:r>
              <a:rPr sz="2000" smtClean="0">
                <a:solidFill>
                  <a:schemeClr val="tx2"/>
                </a:solidFill>
              </a:rPr>
              <a:t>Microsoft Corporation</a:t>
            </a:r>
          </a:p>
          <a:p>
            <a:r>
              <a:rPr sz="2000" smtClean="0">
                <a:solidFill>
                  <a:schemeClr val="tx2"/>
                </a:solidFill>
              </a:rPr>
              <a:t>mike@microsoft.com</a:t>
            </a:r>
            <a:endParaRPr lang="en-US" sz="20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0870"/>
            <a:ext cx="8382000" cy="609398"/>
          </a:xfrm>
        </p:spPr>
        <p:txBody>
          <a:bodyPr>
            <a:normAutofit fontScale="90000"/>
          </a:bodyPr>
          <a:lstStyle/>
          <a:p>
            <a:r>
              <a:rPr smtClean="0"/>
              <a:t>IT Management with System Center </a:t>
            </a:r>
            <a:endParaRPr lang="en-US" dirty="0"/>
          </a:p>
        </p:txBody>
      </p:sp>
      <p:pic>
        <p:nvPicPr>
          <p:cNvPr id="6" name="PictureVMM" descr="SysCenter-VMM_bL_r"/>
          <p:cNvPicPr>
            <a:picLocks noChangeAspect="1" noChangeArrowheads="1"/>
          </p:cNvPicPr>
          <p:nvPr/>
        </p:nvPicPr>
        <p:blipFill>
          <a:blip r:embed="rId3" cstate="print"/>
          <a:srcRect/>
          <a:stretch>
            <a:fillRect/>
          </a:stretch>
        </p:blipFill>
        <p:spPr bwMode="auto">
          <a:xfrm>
            <a:off x="6755900" y="1564707"/>
            <a:ext cx="2218769" cy="571500"/>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cstate="print"/>
          <a:srcRect/>
          <a:stretch>
            <a:fillRect/>
          </a:stretch>
        </p:blipFill>
        <p:spPr bwMode="auto">
          <a:xfrm>
            <a:off x="6775100" y="5393667"/>
            <a:ext cx="1980223" cy="571500"/>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cstate="email"/>
          <a:srcRect/>
          <a:stretch>
            <a:fillRect/>
          </a:stretch>
        </p:blipFill>
        <p:spPr bwMode="auto">
          <a:xfrm>
            <a:off x="421703" y="5327668"/>
            <a:ext cx="1818410" cy="571500"/>
          </a:xfrm>
          <a:prstGeom prst="rect">
            <a:avLst/>
          </a:prstGeom>
          <a:noFill/>
        </p:spPr>
      </p:pic>
      <p:pic>
        <p:nvPicPr>
          <p:cNvPr id="1028" name="PictureDPM" descr="C:\Users\agoodman\Desktop\scdpm2.png"/>
          <p:cNvPicPr>
            <a:picLocks noChangeAspect="1" noChangeArrowheads="1"/>
          </p:cNvPicPr>
          <p:nvPr/>
        </p:nvPicPr>
        <p:blipFill>
          <a:blip r:embed="rId6" cstate="email"/>
          <a:srcRect/>
          <a:stretch>
            <a:fillRect/>
          </a:stretch>
        </p:blipFill>
        <p:spPr bwMode="auto">
          <a:xfrm>
            <a:off x="335518" y="1632588"/>
            <a:ext cx="2088477" cy="571500"/>
          </a:xfrm>
          <a:prstGeom prst="rect">
            <a:avLst/>
          </a:prstGeom>
          <a:noFill/>
        </p:spPr>
      </p:pic>
      <p:sp>
        <p:nvSpPr>
          <p:cNvPr id="14" name="Circular Arrow - SMS"/>
          <p:cNvSpPr/>
          <p:nvPr/>
        </p:nvSpPr>
        <p:spPr bwMode="blackGray">
          <a:xfrm rot="4488984">
            <a:off x="1812396" y="870371"/>
            <a:ext cx="5521854" cy="5519208"/>
          </a:xfrm>
          <a:prstGeom prst="circularArrow">
            <a:avLst>
              <a:gd name="adj1" fmla="val 14180"/>
              <a:gd name="adj2" fmla="val 1142319"/>
              <a:gd name="adj3" fmla="val 20384622"/>
              <a:gd name="adj4" fmla="val 11378388"/>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smtClean="0">
              <a:solidFill>
                <a:schemeClr val="tx1"/>
              </a:solidFill>
            </a:endParaRPr>
          </a:p>
        </p:txBody>
      </p:sp>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smtClean="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smtClean="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smtClean="0">
              <a:solidFill>
                <a:schemeClr val="tx1"/>
              </a:solidFill>
            </a:endParaRPr>
          </a:p>
        </p:txBody>
      </p:sp>
      <p:pic>
        <p:nvPicPr>
          <p:cNvPr id="19" name="Picture 18" descr="SysCenter-SvcMgr_bL_r.png"/>
          <p:cNvPicPr>
            <a:picLocks noChangeAspect="1"/>
          </p:cNvPicPr>
          <p:nvPr/>
        </p:nvPicPr>
        <p:blipFill>
          <a:blip r:embed="rId7" cstate="email"/>
          <a:stretch>
            <a:fillRect/>
          </a:stretch>
        </p:blipFill>
        <p:spPr>
          <a:xfrm>
            <a:off x="3822042" y="6292384"/>
            <a:ext cx="1630073" cy="565616"/>
          </a:xfrm>
          <a:prstGeom prst="rect">
            <a:avLst/>
          </a:prstGeom>
        </p:spPr>
      </p:pic>
      <p:grpSp>
        <p:nvGrpSpPr>
          <p:cNvPr id="2" name="Group 20"/>
          <p:cNvGrpSpPr/>
          <p:nvPr/>
        </p:nvGrpSpPr>
        <p:grpSpPr>
          <a:xfrm>
            <a:off x="7129760" y="3400418"/>
            <a:ext cx="1967348" cy="630554"/>
            <a:chOff x="623453" y="4581245"/>
            <a:chExt cx="1967348" cy="630554"/>
          </a:xfrm>
        </p:grpSpPr>
        <p:pic>
          <p:nvPicPr>
            <p:cNvPr id="24" name="Picture 23" descr="SysCenter-CP_bL_rV2.png"/>
            <p:cNvPicPr>
              <a:picLocks noChangeAspect="1"/>
            </p:cNvPicPr>
            <p:nvPr/>
          </p:nvPicPr>
          <p:blipFill>
            <a:blip r:embed="rId8" cstate="email"/>
            <a:stretch>
              <a:fillRect/>
            </a:stretch>
          </p:blipFill>
          <p:spPr>
            <a:xfrm>
              <a:off x="623453" y="4581245"/>
              <a:ext cx="1939638" cy="623299"/>
            </a:xfrm>
            <a:prstGeom prst="rect">
              <a:avLst/>
            </a:prstGeom>
          </p:spPr>
        </p:pic>
        <p:pic>
          <p:nvPicPr>
            <p:cNvPr id="25" name="Picture 24" descr="SC-DPM07_bL_r.png"/>
            <p:cNvPicPr>
              <a:picLocks noChangeAspect="1"/>
            </p:cNvPicPr>
            <p:nvPr/>
          </p:nvPicPr>
          <p:blipFill>
            <a:blip r:embed="rId9" cstate="email"/>
            <a:srcRect/>
            <a:stretch>
              <a:fillRect/>
            </a:stretch>
          </p:blipFill>
          <p:spPr>
            <a:xfrm>
              <a:off x="2218777" y="5001492"/>
              <a:ext cx="372024" cy="210307"/>
            </a:xfrm>
            <a:prstGeom prst="rect">
              <a:avLst/>
            </a:prstGeom>
          </p:spPr>
        </p:pic>
      </p:grpSp>
      <p:pic>
        <p:nvPicPr>
          <p:cNvPr id="17" name="Picture 16" descr="SC_Wheel2.png"/>
          <p:cNvPicPr>
            <a:picLocks noChangeAspect="1"/>
          </p:cNvPicPr>
          <p:nvPr/>
        </p:nvPicPr>
        <p:blipFill>
          <a:blip r:embed="rId10" cstate="email"/>
          <a:stretch>
            <a:fillRect/>
          </a:stretch>
        </p:blipFill>
        <p:spPr>
          <a:xfrm>
            <a:off x="1066800" y="1371600"/>
            <a:ext cx="6942771" cy="45838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9"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dissolve">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9"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dissolve">
                                      <p:cBhvr>
                                        <p:cTn id="39" dur="500"/>
                                        <p:tgtEl>
                                          <p:spTgt spid="1028"/>
                                        </p:tgtEl>
                                      </p:cBhvr>
                                    </p:animEffect>
                                  </p:childTnLst>
                                </p:cTn>
                              </p:par>
                              <p:par>
                                <p:cTn id="40" presetID="9"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00188"/>
            <a:ext cx="3052763" cy="3316287"/>
            <a:chOff x="0" y="945"/>
            <a:chExt cx="1923" cy="2089"/>
          </a:xfrm>
        </p:grpSpPr>
        <p:pic>
          <p:nvPicPr>
            <p:cNvPr id="222211" name="Picture 3" descr="Metallic edge Green Rectangles Tall"/>
            <p:cNvPicPr>
              <a:picLocks noChangeArrowheads="1"/>
            </p:cNvPicPr>
            <p:nvPr/>
          </p:nvPicPr>
          <p:blipFill>
            <a:blip r:embed="rId3"/>
            <a:srcRect/>
            <a:stretch>
              <a:fillRect/>
            </a:stretch>
          </p:blipFill>
          <p:spPr bwMode="auto">
            <a:xfrm>
              <a:off x="0" y="945"/>
              <a:ext cx="1923" cy="2089"/>
            </a:xfrm>
            <a:prstGeom prst="rect">
              <a:avLst/>
            </a:prstGeom>
            <a:noFill/>
          </p:spPr>
        </p:pic>
        <p:pic>
          <p:nvPicPr>
            <p:cNvPr id="222212" name="Picture 4" descr="Vivid purple box rounded"/>
            <p:cNvPicPr>
              <a:picLocks noChangeAspect="1" noChangeArrowheads="1"/>
            </p:cNvPicPr>
            <p:nvPr/>
          </p:nvPicPr>
          <p:blipFill>
            <a:blip r:embed="rId4">
              <a:lum bright="-12000" contrast="-6000"/>
            </a:blip>
            <a:srcRect/>
            <a:stretch>
              <a:fillRect/>
            </a:stretch>
          </p:blipFill>
          <p:spPr bwMode="auto">
            <a:xfrm>
              <a:off x="120" y="1059"/>
              <a:ext cx="1697" cy="306"/>
            </a:xfrm>
            <a:prstGeom prst="rect">
              <a:avLst/>
            </a:prstGeom>
            <a:noFill/>
          </p:spPr>
        </p:pic>
        <p:pic>
          <p:nvPicPr>
            <p:cNvPr id="222213" name="Picture 5" descr="Vivid purple box rounded"/>
            <p:cNvPicPr>
              <a:picLocks noChangeAspect="1" noChangeArrowheads="1"/>
            </p:cNvPicPr>
            <p:nvPr/>
          </p:nvPicPr>
          <p:blipFill>
            <a:blip r:embed="rId4">
              <a:lum bright="-12000" contrast="-6000"/>
            </a:blip>
            <a:srcRect/>
            <a:stretch>
              <a:fillRect/>
            </a:stretch>
          </p:blipFill>
          <p:spPr bwMode="auto">
            <a:xfrm>
              <a:off x="120" y="1437"/>
              <a:ext cx="1697" cy="306"/>
            </a:xfrm>
            <a:prstGeom prst="rect">
              <a:avLst/>
            </a:prstGeom>
            <a:noFill/>
          </p:spPr>
        </p:pic>
        <p:pic>
          <p:nvPicPr>
            <p:cNvPr id="222214" name="Picture 6" descr="Vivid purple box rounded"/>
            <p:cNvPicPr>
              <a:picLocks noChangeAspect="1" noChangeArrowheads="1"/>
            </p:cNvPicPr>
            <p:nvPr/>
          </p:nvPicPr>
          <p:blipFill>
            <a:blip r:embed="rId4">
              <a:lum bright="-12000" contrast="-6000"/>
            </a:blip>
            <a:srcRect/>
            <a:stretch>
              <a:fillRect/>
            </a:stretch>
          </p:blipFill>
          <p:spPr bwMode="auto">
            <a:xfrm>
              <a:off x="120" y="1815"/>
              <a:ext cx="1697" cy="306"/>
            </a:xfrm>
            <a:prstGeom prst="rect">
              <a:avLst/>
            </a:prstGeom>
            <a:noFill/>
          </p:spPr>
        </p:pic>
        <p:pic>
          <p:nvPicPr>
            <p:cNvPr id="222215" name="Picture 7" descr="Vivid purple box rounded"/>
            <p:cNvPicPr>
              <a:picLocks noChangeAspect="1" noChangeArrowheads="1"/>
            </p:cNvPicPr>
            <p:nvPr/>
          </p:nvPicPr>
          <p:blipFill>
            <a:blip r:embed="rId4">
              <a:lum bright="-12000" contrast="-6000"/>
            </a:blip>
            <a:srcRect/>
            <a:stretch>
              <a:fillRect/>
            </a:stretch>
          </p:blipFill>
          <p:spPr bwMode="auto">
            <a:xfrm>
              <a:off x="120" y="2193"/>
              <a:ext cx="1697" cy="306"/>
            </a:xfrm>
            <a:prstGeom prst="rect">
              <a:avLst/>
            </a:prstGeom>
            <a:noFill/>
          </p:spPr>
        </p:pic>
        <p:sp>
          <p:nvSpPr>
            <p:cNvPr id="222216" name="Text Box 8"/>
            <p:cNvSpPr txBox="1">
              <a:spLocks noChangeArrowheads="1"/>
            </p:cNvSpPr>
            <p:nvPr/>
          </p:nvSpPr>
          <p:spPr bwMode="auto">
            <a:xfrm>
              <a:off x="479" y="1101"/>
              <a:ext cx="910" cy="213"/>
            </a:xfrm>
            <a:prstGeom prst="rect">
              <a:avLst/>
            </a:prstGeom>
            <a:noFill/>
            <a:ln w="12700">
              <a:noFill/>
              <a:miter lim="800000"/>
              <a:headEnd/>
              <a:tailEnd/>
            </a:ln>
            <a:effectLst/>
          </p:spPr>
          <p:txBody>
            <a:bodyPr wrap="none">
              <a:spAutoFit/>
            </a:bodyPr>
            <a:lstStyle/>
            <a:p>
              <a:r>
                <a:rPr lang="en-US" sz="1600">
                  <a:latin typeface="Segoe" pitchFamily="34" charset="0"/>
                </a:rPr>
                <a:t>Prioritize/Plan</a:t>
              </a:r>
            </a:p>
          </p:txBody>
        </p:sp>
        <p:sp>
          <p:nvSpPr>
            <p:cNvPr id="222217" name="Text Box 9"/>
            <p:cNvSpPr txBox="1">
              <a:spLocks noChangeArrowheads="1"/>
            </p:cNvSpPr>
            <p:nvPr/>
          </p:nvSpPr>
          <p:spPr bwMode="auto">
            <a:xfrm>
              <a:off x="265" y="2239"/>
              <a:ext cx="1393" cy="213"/>
            </a:xfrm>
            <a:prstGeom prst="rect">
              <a:avLst/>
            </a:prstGeom>
            <a:noFill/>
            <a:ln w="12700">
              <a:noFill/>
              <a:miter lim="800000"/>
              <a:headEnd/>
              <a:tailEnd/>
            </a:ln>
            <a:effectLst/>
          </p:spPr>
          <p:txBody>
            <a:bodyPr wrap="none">
              <a:spAutoFit/>
            </a:bodyPr>
            <a:lstStyle/>
            <a:p>
              <a:r>
                <a:rPr lang="en-US" sz="1600">
                  <a:latin typeface="Segoe" pitchFamily="34" charset="0"/>
                </a:rPr>
                <a:t>Testing &amp; App Compat</a:t>
              </a:r>
            </a:p>
          </p:txBody>
        </p:sp>
        <p:sp>
          <p:nvSpPr>
            <p:cNvPr id="222218" name="Text Box 10"/>
            <p:cNvSpPr txBox="1">
              <a:spLocks noChangeArrowheads="1"/>
            </p:cNvSpPr>
            <p:nvPr/>
          </p:nvSpPr>
          <p:spPr bwMode="auto">
            <a:xfrm>
              <a:off x="259" y="1865"/>
              <a:ext cx="1401" cy="213"/>
            </a:xfrm>
            <a:prstGeom prst="rect">
              <a:avLst/>
            </a:prstGeom>
            <a:noFill/>
            <a:ln w="12700">
              <a:noFill/>
              <a:miter lim="800000"/>
              <a:headEnd/>
              <a:tailEnd/>
            </a:ln>
            <a:effectLst/>
          </p:spPr>
          <p:txBody>
            <a:bodyPr wrap="none">
              <a:spAutoFit/>
            </a:bodyPr>
            <a:lstStyle/>
            <a:p>
              <a:r>
                <a:rPr lang="en-US" sz="1600">
                  <a:latin typeface="Segoe" pitchFamily="34" charset="0"/>
                </a:rPr>
                <a:t>Image Design &amp; Mgmt</a:t>
              </a:r>
            </a:p>
          </p:txBody>
        </p:sp>
        <p:sp>
          <p:nvSpPr>
            <p:cNvPr id="222219" name="Text Box 11"/>
            <p:cNvSpPr txBox="1">
              <a:spLocks noChangeArrowheads="1"/>
            </p:cNvSpPr>
            <p:nvPr/>
          </p:nvSpPr>
          <p:spPr bwMode="auto">
            <a:xfrm>
              <a:off x="315" y="1471"/>
              <a:ext cx="1260" cy="213"/>
            </a:xfrm>
            <a:prstGeom prst="rect">
              <a:avLst/>
            </a:prstGeom>
            <a:noFill/>
            <a:ln w="12700">
              <a:noFill/>
              <a:miter lim="800000"/>
              <a:headEnd/>
              <a:tailEnd/>
            </a:ln>
            <a:effectLst/>
          </p:spPr>
          <p:txBody>
            <a:bodyPr wrap="none">
              <a:spAutoFit/>
            </a:bodyPr>
            <a:lstStyle/>
            <a:p>
              <a:r>
                <a:rPr lang="en-US" sz="1600">
                  <a:latin typeface="Segoe" pitchFamily="34" charset="0"/>
                </a:rPr>
                <a:t>Author and Package</a:t>
              </a:r>
            </a:p>
          </p:txBody>
        </p:sp>
      </p:grpSp>
      <p:grpSp>
        <p:nvGrpSpPr>
          <p:cNvPr id="3" name="Group 12"/>
          <p:cNvGrpSpPr>
            <a:grpSpLocks/>
          </p:cNvGrpSpPr>
          <p:nvPr/>
        </p:nvGrpSpPr>
        <p:grpSpPr bwMode="auto">
          <a:xfrm>
            <a:off x="3040063" y="1500188"/>
            <a:ext cx="3063875" cy="3300412"/>
            <a:chOff x="1915" y="945"/>
            <a:chExt cx="1930" cy="2079"/>
          </a:xfrm>
        </p:grpSpPr>
        <p:pic>
          <p:nvPicPr>
            <p:cNvPr id="222221" name="Picture 13" descr="Metallic edge Sky Blue Rectangles Tall"/>
            <p:cNvPicPr>
              <a:picLocks noChangeAspect="1" noChangeArrowheads="1"/>
            </p:cNvPicPr>
            <p:nvPr/>
          </p:nvPicPr>
          <p:blipFill>
            <a:blip r:embed="rId5"/>
            <a:srcRect/>
            <a:stretch>
              <a:fillRect/>
            </a:stretch>
          </p:blipFill>
          <p:spPr bwMode="auto">
            <a:xfrm>
              <a:off x="1915" y="945"/>
              <a:ext cx="1930" cy="2079"/>
            </a:xfrm>
            <a:prstGeom prst="rect">
              <a:avLst/>
            </a:prstGeom>
            <a:noFill/>
          </p:spPr>
        </p:pic>
        <p:pic>
          <p:nvPicPr>
            <p:cNvPr id="222222" name="Picture 14" descr="Vivid purple box rounded"/>
            <p:cNvPicPr>
              <a:picLocks noChangeAspect="1" noChangeArrowheads="1"/>
            </p:cNvPicPr>
            <p:nvPr/>
          </p:nvPicPr>
          <p:blipFill>
            <a:blip r:embed="rId4">
              <a:lum bright="-12000" contrast="-6000"/>
            </a:blip>
            <a:srcRect/>
            <a:stretch>
              <a:fillRect/>
            </a:stretch>
          </p:blipFill>
          <p:spPr bwMode="auto">
            <a:xfrm>
              <a:off x="2040" y="1061"/>
              <a:ext cx="1697" cy="306"/>
            </a:xfrm>
            <a:prstGeom prst="rect">
              <a:avLst/>
            </a:prstGeom>
            <a:noFill/>
          </p:spPr>
        </p:pic>
        <p:pic>
          <p:nvPicPr>
            <p:cNvPr id="222223" name="Picture 15" descr="Vivid purple box rounded"/>
            <p:cNvPicPr>
              <a:picLocks noChangeAspect="1" noChangeArrowheads="1"/>
            </p:cNvPicPr>
            <p:nvPr/>
          </p:nvPicPr>
          <p:blipFill>
            <a:blip r:embed="rId4">
              <a:lum bright="-12000" contrast="-6000"/>
            </a:blip>
            <a:srcRect/>
            <a:stretch>
              <a:fillRect/>
            </a:stretch>
          </p:blipFill>
          <p:spPr bwMode="auto">
            <a:xfrm>
              <a:off x="2040" y="1436"/>
              <a:ext cx="1697" cy="306"/>
            </a:xfrm>
            <a:prstGeom prst="rect">
              <a:avLst/>
            </a:prstGeom>
            <a:noFill/>
          </p:spPr>
        </p:pic>
        <p:pic>
          <p:nvPicPr>
            <p:cNvPr id="222224" name="Picture 16" descr="Vivid purple box rounded"/>
            <p:cNvPicPr>
              <a:picLocks noChangeAspect="1" noChangeArrowheads="1"/>
            </p:cNvPicPr>
            <p:nvPr/>
          </p:nvPicPr>
          <p:blipFill>
            <a:blip r:embed="rId4">
              <a:lum bright="-12000" contrast="-6000"/>
            </a:blip>
            <a:srcRect/>
            <a:stretch>
              <a:fillRect/>
            </a:stretch>
          </p:blipFill>
          <p:spPr bwMode="auto">
            <a:xfrm>
              <a:off x="2040" y="1811"/>
              <a:ext cx="1697" cy="306"/>
            </a:xfrm>
            <a:prstGeom prst="rect">
              <a:avLst/>
            </a:prstGeom>
            <a:noFill/>
          </p:spPr>
        </p:pic>
        <p:sp>
          <p:nvSpPr>
            <p:cNvPr id="222225" name="Text Box 17"/>
            <p:cNvSpPr txBox="1">
              <a:spLocks noChangeArrowheads="1"/>
            </p:cNvSpPr>
            <p:nvPr/>
          </p:nvSpPr>
          <p:spPr bwMode="auto">
            <a:xfrm>
              <a:off x="2354" y="1108"/>
              <a:ext cx="1179" cy="213"/>
            </a:xfrm>
            <a:prstGeom prst="rect">
              <a:avLst/>
            </a:prstGeom>
            <a:noFill/>
            <a:ln w="12700">
              <a:noFill/>
              <a:miter lim="800000"/>
              <a:headEnd/>
              <a:tailEnd/>
            </a:ln>
            <a:effectLst/>
          </p:spPr>
          <p:txBody>
            <a:bodyPr wrap="none">
              <a:spAutoFit/>
            </a:bodyPr>
            <a:lstStyle/>
            <a:p>
              <a:r>
                <a:rPr lang="en-US" sz="1600">
                  <a:latin typeface="Segoe" pitchFamily="34" charset="0"/>
                </a:rPr>
                <a:t>OS, SP Distribution</a:t>
              </a:r>
            </a:p>
          </p:txBody>
        </p:sp>
        <p:sp>
          <p:nvSpPr>
            <p:cNvPr id="222226" name="Text Box 18"/>
            <p:cNvSpPr txBox="1">
              <a:spLocks noChangeArrowheads="1"/>
            </p:cNvSpPr>
            <p:nvPr/>
          </p:nvSpPr>
          <p:spPr bwMode="auto">
            <a:xfrm>
              <a:off x="2320" y="1486"/>
              <a:ext cx="1126" cy="213"/>
            </a:xfrm>
            <a:prstGeom prst="rect">
              <a:avLst/>
            </a:prstGeom>
            <a:noFill/>
            <a:ln w="12700">
              <a:noFill/>
              <a:miter lim="800000"/>
              <a:headEnd/>
              <a:tailEnd/>
            </a:ln>
            <a:effectLst/>
          </p:spPr>
          <p:txBody>
            <a:bodyPr wrap="none">
              <a:spAutoFit/>
            </a:bodyPr>
            <a:lstStyle/>
            <a:p>
              <a:r>
                <a:rPr lang="en-US" sz="1600">
                  <a:latin typeface="Segoe" pitchFamily="34" charset="0"/>
                </a:rPr>
                <a:t>Application Install</a:t>
              </a:r>
            </a:p>
          </p:txBody>
        </p:sp>
        <p:sp>
          <p:nvSpPr>
            <p:cNvPr id="222227" name="Text Box 19"/>
            <p:cNvSpPr txBox="1">
              <a:spLocks noChangeArrowheads="1"/>
            </p:cNvSpPr>
            <p:nvPr/>
          </p:nvSpPr>
          <p:spPr bwMode="auto">
            <a:xfrm>
              <a:off x="2250" y="1876"/>
              <a:ext cx="1279" cy="213"/>
            </a:xfrm>
            <a:prstGeom prst="rect">
              <a:avLst/>
            </a:prstGeom>
            <a:noFill/>
            <a:ln w="12700">
              <a:noFill/>
              <a:miter lim="800000"/>
              <a:headEnd/>
              <a:tailEnd/>
            </a:ln>
            <a:effectLst/>
          </p:spPr>
          <p:txBody>
            <a:bodyPr wrap="none">
              <a:spAutoFit/>
            </a:bodyPr>
            <a:lstStyle/>
            <a:p>
              <a:r>
                <a:rPr lang="en-US" sz="1600">
                  <a:latin typeface="Segoe" pitchFamily="34" charset="0"/>
                </a:rPr>
                <a:t>User State Migration</a:t>
              </a:r>
            </a:p>
          </p:txBody>
        </p:sp>
      </p:grpSp>
      <p:grpSp>
        <p:nvGrpSpPr>
          <p:cNvPr id="4" name="Group 20"/>
          <p:cNvGrpSpPr>
            <a:grpSpLocks/>
          </p:cNvGrpSpPr>
          <p:nvPr/>
        </p:nvGrpSpPr>
        <p:grpSpPr bwMode="auto">
          <a:xfrm>
            <a:off x="6034088" y="1500188"/>
            <a:ext cx="3052762" cy="3316287"/>
            <a:chOff x="3801" y="945"/>
            <a:chExt cx="1923" cy="2089"/>
          </a:xfrm>
        </p:grpSpPr>
        <p:pic>
          <p:nvPicPr>
            <p:cNvPr id="222229" name="Picture 21" descr="Metallic edge Turquoise Rectangles Tall"/>
            <p:cNvPicPr>
              <a:picLocks noChangeArrowheads="1"/>
            </p:cNvPicPr>
            <p:nvPr/>
          </p:nvPicPr>
          <p:blipFill>
            <a:blip r:embed="rId6"/>
            <a:srcRect/>
            <a:stretch>
              <a:fillRect/>
            </a:stretch>
          </p:blipFill>
          <p:spPr bwMode="auto">
            <a:xfrm>
              <a:off x="3801" y="945"/>
              <a:ext cx="1923" cy="2089"/>
            </a:xfrm>
            <a:prstGeom prst="rect">
              <a:avLst/>
            </a:prstGeom>
            <a:noFill/>
          </p:spPr>
        </p:pic>
        <p:pic>
          <p:nvPicPr>
            <p:cNvPr id="222230" name="Picture 22" descr="Vivid purple box rounded"/>
            <p:cNvPicPr>
              <a:picLocks noChangeAspect="1" noChangeArrowheads="1"/>
            </p:cNvPicPr>
            <p:nvPr/>
          </p:nvPicPr>
          <p:blipFill>
            <a:blip r:embed="rId4">
              <a:lum bright="-12000" contrast="-6000"/>
            </a:blip>
            <a:srcRect/>
            <a:stretch>
              <a:fillRect/>
            </a:stretch>
          </p:blipFill>
          <p:spPr bwMode="auto">
            <a:xfrm>
              <a:off x="3914" y="1359"/>
              <a:ext cx="1697" cy="306"/>
            </a:xfrm>
            <a:prstGeom prst="rect">
              <a:avLst/>
            </a:prstGeom>
            <a:noFill/>
          </p:spPr>
        </p:pic>
        <p:sp>
          <p:nvSpPr>
            <p:cNvPr id="222231" name="Text Box 23"/>
            <p:cNvSpPr txBox="1">
              <a:spLocks noChangeArrowheads="1"/>
            </p:cNvSpPr>
            <p:nvPr/>
          </p:nvSpPr>
          <p:spPr bwMode="auto">
            <a:xfrm>
              <a:off x="4166" y="1404"/>
              <a:ext cx="1294" cy="213"/>
            </a:xfrm>
            <a:prstGeom prst="rect">
              <a:avLst/>
            </a:prstGeom>
            <a:noFill/>
            <a:ln w="12700">
              <a:noFill/>
              <a:miter lim="800000"/>
              <a:headEnd/>
              <a:tailEnd/>
            </a:ln>
            <a:effectLst/>
          </p:spPr>
          <p:txBody>
            <a:bodyPr wrap="none">
              <a:spAutoFit/>
            </a:bodyPr>
            <a:lstStyle/>
            <a:p>
              <a:r>
                <a:rPr lang="en-US" sz="1600">
                  <a:latin typeface="Segoe" pitchFamily="34" charset="0"/>
                </a:rPr>
                <a:t>Compliance/Monitor</a:t>
              </a:r>
            </a:p>
          </p:txBody>
        </p:sp>
        <p:pic>
          <p:nvPicPr>
            <p:cNvPr id="222232" name="Picture 24" descr="Vivid purple box rounded"/>
            <p:cNvPicPr>
              <a:picLocks noChangeAspect="1" noChangeArrowheads="1"/>
            </p:cNvPicPr>
            <p:nvPr/>
          </p:nvPicPr>
          <p:blipFill>
            <a:blip r:embed="rId4">
              <a:lum bright="-12000" contrast="-6000"/>
            </a:blip>
            <a:srcRect/>
            <a:stretch>
              <a:fillRect/>
            </a:stretch>
          </p:blipFill>
          <p:spPr bwMode="auto">
            <a:xfrm>
              <a:off x="3915" y="1681"/>
              <a:ext cx="1697" cy="306"/>
            </a:xfrm>
            <a:prstGeom prst="rect">
              <a:avLst/>
            </a:prstGeom>
            <a:noFill/>
          </p:spPr>
        </p:pic>
        <p:sp>
          <p:nvSpPr>
            <p:cNvPr id="222233" name="Text Box 25"/>
            <p:cNvSpPr txBox="1">
              <a:spLocks noChangeArrowheads="1"/>
            </p:cNvSpPr>
            <p:nvPr/>
          </p:nvSpPr>
          <p:spPr bwMode="auto">
            <a:xfrm>
              <a:off x="4432" y="1706"/>
              <a:ext cx="563" cy="213"/>
            </a:xfrm>
            <a:prstGeom prst="rect">
              <a:avLst/>
            </a:prstGeom>
            <a:noFill/>
            <a:ln w="12700">
              <a:noFill/>
              <a:miter lim="800000"/>
              <a:headEnd/>
              <a:tailEnd/>
            </a:ln>
            <a:effectLst/>
          </p:spPr>
          <p:txBody>
            <a:bodyPr wrap="none">
              <a:spAutoFit/>
            </a:bodyPr>
            <a:lstStyle/>
            <a:p>
              <a:r>
                <a:rPr lang="en-US" sz="1600">
                  <a:latin typeface="Segoe" pitchFamily="34" charset="0"/>
                </a:rPr>
                <a:t>Security</a:t>
              </a:r>
            </a:p>
          </p:txBody>
        </p:sp>
        <p:pic>
          <p:nvPicPr>
            <p:cNvPr id="222234" name="Picture 26" descr="Vivid purple box rounded"/>
            <p:cNvPicPr>
              <a:picLocks noChangeAspect="1" noChangeArrowheads="1"/>
            </p:cNvPicPr>
            <p:nvPr/>
          </p:nvPicPr>
          <p:blipFill>
            <a:blip r:embed="rId4">
              <a:lum bright="-12000" contrast="-6000"/>
            </a:blip>
            <a:srcRect/>
            <a:stretch>
              <a:fillRect/>
            </a:stretch>
          </p:blipFill>
          <p:spPr bwMode="auto">
            <a:xfrm>
              <a:off x="3914" y="2003"/>
              <a:ext cx="1697" cy="306"/>
            </a:xfrm>
            <a:prstGeom prst="rect">
              <a:avLst/>
            </a:prstGeom>
            <a:noFill/>
          </p:spPr>
        </p:pic>
        <p:sp>
          <p:nvSpPr>
            <p:cNvPr id="222235" name="Text Box 27"/>
            <p:cNvSpPr txBox="1">
              <a:spLocks noChangeArrowheads="1"/>
            </p:cNvSpPr>
            <p:nvPr/>
          </p:nvSpPr>
          <p:spPr bwMode="auto">
            <a:xfrm>
              <a:off x="4159" y="2027"/>
              <a:ext cx="1331" cy="213"/>
            </a:xfrm>
            <a:prstGeom prst="rect">
              <a:avLst/>
            </a:prstGeom>
            <a:noFill/>
            <a:ln w="12700">
              <a:noFill/>
              <a:miter lim="800000"/>
              <a:headEnd/>
              <a:tailEnd/>
            </a:ln>
            <a:effectLst/>
          </p:spPr>
          <p:txBody>
            <a:bodyPr wrap="none">
              <a:spAutoFit/>
            </a:bodyPr>
            <a:lstStyle/>
            <a:p>
              <a:r>
                <a:rPr lang="en-US" sz="1600">
                  <a:latin typeface="Segoe" pitchFamily="34" charset="0"/>
                </a:rPr>
                <a:t>Data Mgmt/Recovery</a:t>
              </a:r>
            </a:p>
          </p:txBody>
        </p:sp>
        <p:pic>
          <p:nvPicPr>
            <p:cNvPr id="222236" name="Picture 28" descr="Vivid purple box rounded"/>
            <p:cNvPicPr>
              <a:picLocks noChangeAspect="1" noChangeArrowheads="1"/>
            </p:cNvPicPr>
            <p:nvPr/>
          </p:nvPicPr>
          <p:blipFill>
            <a:blip r:embed="rId4">
              <a:lum bright="-12000" contrast="-6000"/>
            </a:blip>
            <a:srcRect/>
            <a:stretch>
              <a:fillRect/>
            </a:stretch>
          </p:blipFill>
          <p:spPr bwMode="auto">
            <a:xfrm>
              <a:off x="3915" y="2325"/>
              <a:ext cx="1697" cy="306"/>
            </a:xfrm>
            <a:prstGeom prst="rect">
              <a:avLst/>
            </a:prstGeom>
            <a:noFill/>
          </p:spPr>
        </p:pic>
        <p:sp>
          <p:nvSpPr>
            <p:cNvPr id="222237" name="Text Box 29"/>
            <p:cNvSpPr txBox="1">
              <a:spLocks noChangeArrowheads="1"/>
            </p:cNvSpPr>
            <p:nvPr/>
          </p:nvSpPr>
          <p:spPr bwMode="auto">
            <a:xfrm>
              <a:off x="4029" y="2366"/>
              <a:ext cx="1463" cy="213"/>
            </a:xfrm>
            <a:prstGeom prst="rect">
              <a:avLst/>
            </a:prstGeom>
            <a:noFill/>
            <a:ln w="12700">
              <a:noFill/>
              <a:miter lim="800000"/>
              <a:headEnd/>
              <a:tailEnd/>
            </a:ln>
            <a:effectLst/>
          </p:spPr>
          <p:txBody>
            <a:bodyPr wrap="none">
              <a:spAutoFit/>
            </a:bodyPr>
            <a:lstStyle/>
            <a:p>
              <a:r>
                <a:rPr lang="en-US" sz="1600">
                  <a:latin typeface="Segoe" pitchFamily="34" charset="0"/>
                </a:rPr>
                <a:t>Help, Diagnose, Resolve</a:t>
              </a:r>
            </a:p>
          </p:txBody>
        </p:sp>
        <p:pic>
          <p:nvPicPr>
            <p:cNvPr id="222238" name="Picture 30" descr="Vivid purple box rounded"/>
            <p:cNvPicPr>
              <a:picLocks noChangeAspect="1" noChangeArrowheads="1"/>
            </p:cNvPicPr>
            <p:nvPr/>
          </p:nvPicPr>
          <p:blipFill>
            <a:blip r:embed="rId4">
              <a:lum bright="-12000" contrast="-6000"/>
            </a:blip>
            <a:srcRect/>
            <a:stretch>
              <a:fillRect/>
            </a:stretch>
          </p:blipFill>
          <p:spPr bwMode="auto">
            <a:xfrm>
              <a:off x="3915" y="2647"/>
              <a:ext cx="1697" cy="306"/>
            </a:xfrm>
            <a:prstGeom prst="rect">
              <a:avLst/>
            </a:prstGeom>
            <a:noFill/>
          </p:spPr>
        </p:pic>
        <p:sp>
          <p:nvSpPr>
            <p:cNvPr id="222239" name="Text Box 31"/>
            <p:cNvSpPr txBox="1">
              <a:spLocks noChangeArrowheads="1"/>
            </p:cNvSpPr>
            <p:nvPr/>
          </p:nvSpPr>
          <p:spPr bwMode="auto">
            <a:xfrm>
              <a:off x="4038" y="2688"/>
              <a:ext cx="1486" cy="213"/>
            </a:xfrm>
            <a:prstGeom prst="rect">
              <a:avLst/>
            </a:prstGeom>
            <a:noFill/>
            <a:ln w="12700">
              <a:noFill/>
              <a:miter lim="800000"/>
              <a:headEnd/>
              <a:tailEnd/>
            </a:ln>
            <a:effectLst/>
          </p:spPr>
          <p:txBody>
            <a:bodyPr wrap="none">
              <a:spAutoFit/>
            </a:bodyPr>
            <a:lstStyle/>
            <a:p>
              <a:r>
                <a:rPr lang="en-US" sz="1600">
                  <a:latin typeface="Segoe" pitchFamily="34" charset="0"/>
                </a:rPr>
                <a:t>HW/SW Inventory/Asset</a:t>
              </a:r>
            </a:p>
          </p:txBody>
        </p:sp>
        <p:pic>
          <p:nvPicPr>
            <p:cNvPr id="222240" name="Picture 32" descr="Vivid purple box rounded"/>
            <p:cNvPicPr>
              <a:picLocks noChangeAspect="1" noChangeArrowheads="1"/>
            </p:cNvPicPr>
            <p:nvPr/>
          </p:nvPicPr>
          <p:blipFill>
            <a:blip r:embed="rId4">
              <a:lum bright="-12000" contrast="-6000"/>
            </a:blip>
            <a:srcRect/>
            <a:stretch>
              <a:fillRect/>
            </a:stretch>
          </p:blipFill>
          <p:spPr bwMode="auto">
            <a:xfrm>
              <a:off x="3914" y="1037"/>
              <a:ext cx="1697" cy="306"/>
            </a:xfrm>
            <a:prstGeom prst="rect">
              <a:avLst/>
            </a:prstGeom>
            <a:noFill/>
          </p:spPr>
        </p:pic>
        <p:sp>
          <p:nvSpPr>
            <p:cNvPr id="222241" name="Text Box 33"/>
            <p:cNvSpPr txBox="1">
              <a:spLocks noChangeArrowheads="1"/>
            </p:cNvSpPr>
            <p:nvPr/>
          </p:nvSpPr>
          <p:spPr bwMode="auto">
            <a:xfrm>
              <a:off x="4153" y="1102"/>
              <a:ext cx="1218" cy="213"/>
            </a:xfrm>
            <a:prstGeom prst="rect">
              <a:avLst/>
            </a:prstGeom>
            <a:noFill/>
            <a:ln w="12700">
              <a:noFill/>
              <a:miter lim="800000"/>
              <a:headEnd/>
              <a:tailEnd/>
            </a:ln>
            <a:effectLst/>
          </p:spPr>
          <p:txBody>
            <a:bodyPr wrap="none">
              <a:spAutoFit/>
            </a:bodyPr>
            <a:lstStyle/>
            <a:p>
              <a:r>
                <a:rPr lang="en-US" sz="1600" dirty="0">
                  <a:latin typeface="Segoe" pitchFamily="34" charset="0"/>
                </a:rPr>
                <a:t>Patch Management</a:t>
              </a:r>
            </a:p>
          </p:txBody>
        </p:sp>
      </p:grpSp>
      <p:pic>
        <p:nvPicPr>
          <p:cNvPr id="222242" name="Picture 34" descr="bracket holder"/>
          <p:cNvPicPr>
            <a:picLocks noChangeAspect="1" noChangeArrowheads="1"/>
          </p:cNvPicPr>
          <p:nvPr/>
        </p:nvPicPr>
        <p:blipFill>
          <a:blip r:embed="rId7"/>
          <a:srcRect/>
          <a:stretch>
            <a:fillRect/>
          </a:stretch>
        </p:blipFill>
        <p:spPr bwMode="auto">
          <a:xfrm>
            <a:off x="-28575" y="4716463"/>
            <a:ext cx="6043613" cy="668337"/>
          </a:xfrm>
          <a:prstGeom prst="rect">
            <a:avLst/>
          </a:prstGeom>
          <a:noFill/>
        </p:spPr>
      </p:pic>
      <p:grpSp>
        <p:nvGrpSpPr>
          <p:cNvPr id="5" name="Group 35"/>
          <p:cNvGrpSpPr>
            <a:grpSpLocks/>
          </p:cNvGrpSpPr>
          <p:nvPr/>
        </p:nvGrpSpPr>
        <p:grpSpPr bwMode="auto">
          <a:xfrm>
            <a:off x="5243513" y="5616575"/>
            <a:ext cx="3900487" cy="1241425"/>
            <a:chOff x="3303" y="3538"/>
            <a:chExt cx="2457" cy="782"/>
          </a:xfrm>
        </p:grpSpPr>
        <p:pic>
          <p:nvPicPr>
            <p:cNvPr id="222244" name="Picture 36" descr="Text-box2"/>
            <p:cNvPicPr>
              <a:picLocks noChangeAspect="1" noChangeArrowheads="1"/>
            </p:cNvPicPr>
            <p:nvPr/>
          </p:nvPicPr>
          <p:blipFill>
            <a:blip r:embed="rId8"/>
            <a:srcRect/>
            <a:stretch>
              <a:fillRect/>
            </a:stretch>
          </p:blipFill>
          <p:spPr bwMode="auto">
            <a:xfrm>
              <a:off x="3303" y="3538"/>
              <a:ext cx="2457" cy="782"/>
            </a:xfrm>
            <a:prstGeom prst="rect">
              <a:avLst/>
            </a:prstGeom>
            <a:noFill/>
            <a:ln w="9525">
              <a:solidFill>
                <a:schemeClr val="bg2"/>
              </a:solidFill>
              <a:miter lim="800000"/>
              <a:headEnd/>
              <a:tailEnd/>
            </a:ln>
          </p:spPr>
        </p:pic>
        <p:sp>
          <p:nvSpPr>
            <p:cNvPr id="222245" name="Rectangle 37"/>
            <p:cNvSpPr>
              <a:spLocks noChangeArrowheads="1"/>
            </p:cNvSpPr>
            <p:nvPr/>
          </p:nvSpPr>
          <p:spPr bwMode="auto">
            <a:xfrm>
              <a:off x="3316" y="3637"/>
              <a:ext cx="2349" cy="553"/>
            </a:xfrm>
            <a:prstGeom prst="rect">
              <a:avLst/>
            </a:prstGeom>
            <a:noFill/>
            <a:ln w="12700">
              <a:noFill/>
              <a:miter lim="800000"/>
              <a:headEnd/>
              <a:tailEnd/>
            </a:ln>
            <a:effectLst/>
          </p:spPr>
          <p:txBody>
            <a:bodyPr lIns="82058" tIns="82058" rIns="82058" bIns="82058"/>
            <a:lstStyle/>
            <a:p>
              <a:pPr>
                <a:spcBef>
                  <a:spcPct val="20000"/>
                </a:spcBef>
                <a:buClr>
                  <a:schemeClr val="bg2"/>
                </a:buClr>
              </a:pPr>
              <a:r>
                <a:rPr lang="en-US" sz="1500" b="1" dirty="0">
                  <a:solidFill>
                    <a:schemeClr val="accent1"/>
                  </a:solidFill>
                  <a:latin typeface="Segoe" pitchFamily="34" charset="0"/>
                </a:rPr>
                <a:t>TCO – “Total Cost of Ownership”</a:t>
              </a:r>
              <a:r>
                <a:rPr lang="en-US" sz="1500" b="1" dirty="0">
                  <a:solidFill>
                    <a:schemeClr val="bg1"/>
                  </a:solidFill>
                  <a:latin typeface="Segoe" pitchFamily="34" charset="0"/>
                </a:rPr>
                <a:t> </a:t>
              </a:r>
              <a:r>
                <a:rPr lang="en-US" sz="1300" dirty="0">
                  <a:latin typeface="Segoe" pitchFamily="34" charset="0"/>
                </a:rPr>
                <a:t>recurring indirect and direct costs (e.g., operations, HW, SW) </a:t>
              </a:r>
              <a:endParaRPr lang="en-US" sz="1300" b="1" dirty="0">
                <a:latin typeface="Segoe" pitchFamily="34" charset="0"/>
              </a:endParaRPr>
            </a:p>
          </p:txBody>
        </p:sp>
      </p:grpSp>
      <p:grpSp>
        <p:nvGrpSpPr>
          <p:cNvPr id="6" name="Group 38"/>
          <p:cNvGrpSpPr>
            <a:grpSpLocks/>
          </p:cNvGrpSpPr>
          <p:nvPr/>
        </p:nvGrpSpPr>
        <p:grpSpPr bwMode="auto">
          <a:xfrm>
            <a:off x="774700" y="5616575"/>
            <a:ext cx="3775075" cy="1241425"/>
            <a:chOff x="488" y="3538"/>
            <a:chExt cx="2378" cy="782"/>
          </a:xfrm>
        </p:grpSpPr>
        <p:pic>
          <p:nvPicPr>
            <p:cNvPr id="222247" name="Picture 39" descr="Text-box2"/>
            <p:cNvPicPr>
              <a:picLocks noChangeAspect="1" noChangeArrowheads="1"/>
            </p:cNvPicPr>
            <p:nvPr/>
          </p:nvPicPr>
          <p:blipFill>
            <a:blip r:embed="rId8"/>
            <a:srcRect/>
            <a:stretch>
              <a:fillRect/>
            </a:stretch>
          </p:blipFill>
          <p:spPr bwMode="auto">
            <a:xfrm>
              <a:off x="488" y="3538"/>
              <a:ext cx="2374" cy="782"/>
            </a:xfrm>
            <a:prstGeom prst="rect">
              <a:avLst/>
            </a:prstGeom>
            <a:noFill/>
            <a:ln w="9525">
              <a:solidFill>
                <a:schemeClr val="bg2"/>
              </a:solidFill>
              <a:miter lim="800000"/>
              <a:headEnd/>
              <a:tailEnd/>
            </a:ln>
          </p:spPr>
        </p:pic>
        <p:sp>
          <p:nvSpPr>
            <p:cNvPr id="222248" name="Rectangle 40"/>
            <p:cNvSpPr>
              <a:spLocks noChangeArrowheads="1"/>
            </p:cNvSpPr>
            <p:nvPr/>
          </p:nvSpPr>
          <p:spPr bwMode="auto">
            <a:xfrm>
              <a:off x="489" y="3595"/>
              <a:ext cx="2377" cy="623"/>
            </a:xfrm>
            <a:prstGeom prst="rect">
              <a:avLst/>
            </a:prstGeom>
            <a:noFill/>
            <a:ln w="12700">
              <a:noFill/>
              <a:miter lim="800000"/>
              <a:headEnd/>
              <a:tailEnd/>
            </a:ln>
            <a:effectLst/>
          </p:spPr>
          <p:txBody>
            <a:bodyPr lIns="82058" tIns="82058" rIns="82058" bIns="82058"/>
            <a:lstStyle/>
            <a:p>
              <a:pPr>
                <a:spcBef>
                  <a:spcPct val="20000"/>
                </a:spcBef>
                <a:buClr>
                  <a:schemeClr val="bg2"/>
                </a:buClr>
              </a:pPr>
              <a:r>
                <a:rPr lang="en-US" sz="1500" b="1" dirty="0">
                  <a:solidFill>
                    <a:schemeClr val="accent1"/>
                  </a:solidFill>
                  <a:latin typeface="Segoe" pitchFamily="34" charset="0"/>
                </a:rPr>
                <a:t>TCA “Total Cost of Acquisition”</a:t>
              </a:r>
              <a:r>
                <a:rPr lang="en-US" sz="1500" b="1" dirty="0">
                  <a:solidFill>
                    <a:schemeClr val="bg1"/>
                  </a:solidFill>
                  <a:latin typeface="Segoe" pitchFamily="34" charset="0"/>
                </a:rPr>
                <a:t> </a:t>
              </a:r>
              <a:endParaRPr lang="en-US" sz="1500" b="1" dirty="0" smtClean="0">
                <a:solidFill>
                  <a:schemeClr val="bg1"/>
                </a:solidFill>
                <a:latin typeface="Segoe" pitchFamily="34" charset="0"/>
              </a:endParaRPr>
            </a:p>
            <a:p>
              <a:pPr>
                <a:spcBef>
                  <a:spcPct val="20000"/>
                </a:spcBef>
                <a:buClr>
                  <a:schemeClr val="bg2"/>
                </a:buClr>
              </a:pPr>
              <a:r>
                <a:rPr lang="en-US" sz="1500" dirty="0" smtClean="0">
                  <a:latin typeface="Segoe" pitchFamily="34" charset="0"/>
                </a:rPr>
                <a:t>non-recurring </a:t>
              </a:r>
              <a:r>
                <a:rPr lang="en-US" sz="1500" dirty="0">
                  <a:latin typeface="Segoe" pitchFamily="34" charset="0"/>
                </a:rPr>
                <a:t>costs (i.e., deployment and app certification)</a:t>
              </a:r>
              <a:endParaRPr lang="en-US" sz="2200" dirty="0">
                <a:latin typeface="Segoe" pitchFamily="34" charset="0"/>
              </a:endParaRPr>
            </a:p>
          </p:txBody>
        </p:sp>
      </p:grpSp>
      <p:grpSp>
        <p:nvGrpSpPr>
          <p:cNvPr id="7" name="Group 41"/>
          <p:cNvGrpSpPr>
            <a:grpSpLocks/>
          </p:cNvGrpSpPr>
          <p:nvPr/>
        </p:nvGrpSpPr>
        <p:grpSpPr bwMode="auto">
          <a:xfrm>
            <a:off x="-71438" y="949325"/>
            <a:ext cx="3209926" cy="701675"/>
            <a:chOff x="-45" y="598"/>
            <a:chExt cx="2022" cy="442"/>
          </a:xfrm>
        </p:grpSpPr>
        <p:pic>
          <p:nvPicPr>
            <p:cNvPr id="222250" name="Picture 42" descr="Metallic edge Green Rounded Bar faded color long"/>
            <p:cNvPicPr>
              <a:picLocks noChangeAspect="1" noChangeArrowheads="1"/>
            </p:cNvPicPr>
            <p:nvPr/>
          </p:nvPicPr>
          <p:blipFill>
            <a:blip r:embed="rId9"/>
            <a:srcRect/>
            <a:stretch>
              <a:fillRect/>
            </a:stretch>
          </p:blipFill>
          <p:spPr bwMode="auto">
            <a:xfrm flipV="1">
              <a:off x="-45" y="598"/>
              <a:ext cx="2022" cy="442"/>
            </a:xfrm>
            <a:prstGeom prst="rect">
              <a:avLst/>
            </a:prstGeom>
            <a:noFill/>
          </p:spPr>
        </p:pic>
        <p:sp>
          <p:nvSpPr>
            <p:cNvPr id="222251" name="Text Box 43"/>
            <p:cNvSpPr txBox="1">
              <a:spLocks noChangeArrowheads="1"/>
            </p:cNvSpPr>
            <p:nvPr/>
          </p:nvSpPr>
          <p:spPr bwMode="auto">
            <a:xfrm>
              <a:off x="602" y="691"/>
              <a:ext cx="784" cy="252"/>
            </a:xfrm>
            <a:prstGeom prst="rect">
              <a:avLst/>
            </a:prstGeom>
            <a:noFill/>
            <a:ln w="12700">
              <a:noFill/>
              <a:miter lim="800000"/>
              <a:headEnd/>
              <a:tailEnd/>
            </a:ln>
            <a:effectLst/>
          </p:spPr>
          <p:txBody>
            <a:bodyPr wrap="none">
              <a:spAutoFit/>
            </a:bodyPr>
            <a:lstStyle/>
            <a:p>
              <a:r>
                <a:rPr lang="en-US" sz="2000" b="1">
                  <a:solidFill>
                    <a:schemeClr val="tx2"/>
                  </a:solidFill>
                  <a:effectLst>
                    <a:outerShdw blurRad="38100" dist="38100" dir="2700000" algn="tl">
                      <a:srgbClr val="000000">
                        <a:alpha val="43137"/>
                      </a:srgbClr>
                    </a:outerShdw>
                  </a:effectLst>
                  <a:latin typeface="Segoe" pitchFamily="34" charset="0"/>
                </a:rPr>
                <a:t>Engineer</a:t>
              </a:r>
            </a:p>
          </p:txBody>
        </p:sp>
      </p:grpSp>
      <p:grpSp>
        <p:nvGrpSpPr>
          <p:cNvPr id="8" name="Group 44"/>
          <p:cNvGrpSpPr>
            <a:grpSpLocks/>
          </p:cNvGrpSpPr>
          <p:nvPr/>
        </p:nvGrpSpPr>
        <p:grpSpPr bwMode="auto">
          <a:xfrm>
            <a:off x="2932113" y="949325"/>
            <a:ext cx="3209925" cy="701675"/>
            <a:chOff x="1847" y="598"/>
            <a:chExt cx="2022" cy="442"/>
          </a:xfrm>
        </p:grpSpPr>
        <p:pic>
          <p:nvPicPr>
            <p:cNvPr id="222253" name="Picture 45" descr="Metallic edge Sky Blue Rounded Bar faded color long"/>
            <p:cNvPicPr>
              <a:picLocks noChangeAspect="1" noChangeArrowheads="1"/>
            </p:cNvPicPr>
            <p:nvPr/>
          </p:nvPicPr>
          <p:blipFill>
            <a:blip r:embed="rId10"/>
            <a:srcRect/>
            <a:stretch>
              <a:fillRect/>
            </a:stretch>
          </p:blipFill>
          <p:spPr bwMode="auto">
            <a:xfrm flipV="1">
              <a:off x="1847" y="598"/>
              <a:ext cx="2022" cy="442"/>
            </a:xfrm>
            <a:prstGeom prst="rect">
              <a:avLst/>
            </a:prstGeom>
            <a:noFill/>
          </p:spPr>
        </p:pic>
        <p:sp>
          <p:nvSpPr>
            <p:cNvPr id="222254" name="Text Box 46"/>
            <p:cNvSpPr txBox="1">
              <a:spLocks noChangeArrowheads="1"/>
            </p:cNvSpPr>
            <p:nvPr/>
          </p:nvSpPr>
          <p:spPr bwMode="auto">
            <a:xfrm>
              <a:off x="2555" y="697"/>
              <a:ext cx="655" cy="252"/>
            </a:xfrm>
            <a:prstGeom prst="rect">
              <a:avLst/>
            </a:prstGeom>
            <a:noFill/>
            <a:ln w="12700">
              <a:noFill/>
              <a:miter lim="800000"/>
              <a:headEnd/>
              <a:tailEnd/>
            </a:ln>
            <a:effectLst/>
          </p:spPr>
          <p:txBody>
            <a:bodyPr wrap="none">
              <a:spAutoFit/>
            </a:bodyPr>
            <a:lstStyle/>
            <a:p>
              <a:r>
                <a:rPr lang="en-US" sz="2000" b="1">
                  <a:solidFill>
                    <a:schemeClr val="tx2"/>
                  </a:solidFill>
                  <a:effectLst>
                    <a:outerShdw blurRad="38100" dist="38100" dir="2700000" algn="tl">
                      <a:srgbClr val="000000">
                        <a:alpha val="43137"/>
                      </a:srgbClr>
                    </a:outerShdw>
                  </a:effectLst>
                  <a:latin typeface="Segoe" pitchFamily="34" charset="0"/>
                </a:rPr>
                <a:t>Deploy</a:t>
              </a:r>
            </a:p>
          </p:txBody>
        </p:sp>
      </p:grpSp>
      <p:grpSp>
        <p:nvGrpSpPr>
          <p:cNvPr id="9" name="Group 47"/>
          <p:cNvGrpSpPr>
            <a:grpSpLocks/>
          </p:cNvGrpSpPr>
          <p:nvPr/>
        </p:nvGrpSpPr>
        <p:grpSpPr bwMode="auto">
          <a:xfrm>
            <a:off x="5934075" y="949325"/>
            <a:ext cx="3209925" cy="701675"/>
            <a:chOff x="3738" y="598"/>
            <a:chExt cx="2022" cy="442"/>
          </a:xfrm>
        </p:grpSpPr>
        <p:pic>
          <p:nvPicPr>
            <p:cNvPr id="222256" name="Picture 48" descr="Metallic edge Turquoise Rounded Bar faded color long"/>
            <p:cNvPicPr>
              <a:picLocks noChangeAspect="1" noChangeArrowheads="1"/>
            </p:cNvPicPr>
            <p:nvPr/>
          </p:nvPicPr>
          <p:blipFill>
            <a:blip r:embed="rId11"/>
            <a:srcRect/>
            <a:stretch>
              <a:fillRect/>
            </a:stretch>
          </p:blipFill>
          <p:spPr bwMode="auto">
            <a:xfrm flipV="1">
              <a:off x="3738" y="598"/>
              <a:ext cx="2022" cy="442"/>
            </a:xfrm>
            <a:prstGeom prst="rect">
              <a:avLst/>
            </a:prstGeom>
            <a:noFill/>
          </p:spPr>
        </p:pic>
        <p:sp>
          <p:nvSpPr>
            <p:cNvPr id="222257" name="Text Box 49"/>
            <p:cNvSpPr txBox="1">
              <a:spLocks noChangeArrowheads="1"/>
            </p:cNvSpPr>
            <p:nvPr/>
          </p:nvSpPr>
          <p:spPr bwMode="auto">
            <a:xfrm>
              <a:off x="4439" y="697"/>
              <a:ext cx="728" cy="252"/>
            </a:xfrm>
            <a:prstGeom prst="rect">
              <a:avLst/>
            </a:prstGeom>
            <a:noFill/>
            <a:ln w="12700">
              <a:noFill/>
              <a:miter lim="800000"/>
              <a:headEnd/>
              <a:tailEnd/>
            </a:ln>
            <a:effectLst/>
          </p:spPr>
          <p:txBody>
            <a:bodyPr wrap="none">
              <a:spAutoFit/>
            </a:bodyPr>
            <a:lstStyle/>
            <a:p>
              <a:r>
                <a:rPr lang="en-US" sz="2000" b="1">
                  <a:solidFill>
                    <a:schemeClr val="tx2"/>
                  </a:solidFill>
                  <a:effectLst>
                    <a:outerShdw blurRad="38100" dist="38100" dir="2700000" algn="tl">
                      <a:srgbClr val="000000">
                        <a:alpha val="43137"/>
                      </a:srgbClr>
                    </a:outerShdw>
                  </a:effectLst>
                  <a:latin typeface="Segoe" pitchFamily="34" charset="0"/>
                </a:rPr>
                <a:t>Operate</a:t>
              </a:r>
            </a:p>
          </p:txBody>
        </p:sp>
      </p:grpSp>
      <p:pic>
        <p:nvPicPr>
          <p:cNvPr id="222258" name="Picture 50" descr="bracket holder"/>
          <p:cNvPicPr>
            <a:picLocks noChangeAspect="1" noChangeArrowheads="1"/>
          </p:cNvPicPr>
          <p:nvPr/>
        </p:nvPicPr>
        <p:blipFill>
          <a:blip r:embed="rId7"/>
          <a:srcRect/>
          <a:stretch>
            <a:fillRect/>
          </a:stretch>
        </p:blipFill>
        <p:spPr bwMode="auto">
          <a:xfrm>
            <a:off x="5900738" y="4754563"/>
            <a:ext cx="3243262" cy="668337"/>
          </a:xfrm>
          <a:prstGeom prst="rect">
            <a:avLst/>
          </a:prstGeom>
          <a:noFill/>
        </p:spPr>
      </p:pic>
      <p:sp>
        <p:nvSpPr>
          <p:cNvPr id="222259" name="Rectangle 51"/>
          <p:cNvSpPr>
            <a:spLocks noChangeArrowheads="1"/>
          </p:cNvSpPr>
          <p:nvPr/>
        </p:nvSpPr>
        <p:spPr bwMode="auto">
          <a:xfrm>
            <a:off x="0" y="0"/>
            <a:ext cx="8382000" cy="641350"/>
          </a:xfrm>
          <a:prstGeom prst="rect">
            <a:avLst/>
          </a:prstGeom>
          <a:noFill/>
          <a:ln w="9525">
            <a:noFill/>
            <a:miter lim="800000"/>
            <a:headEnd/>
            <a:tailEnd/>
          </a:ln>
          <a:effectLst/>
        </p:spPr>
        <p:txBody>
          <a:bodyPr>
            <a:spAutoFit/>
          </a:bodyPr>
          <a:lstStyle/>
          <a:p>
            <a:r>
              <a:rPr lang="en-US" sz="3600" dirty="0">
                <a:solidFill>
                  <a:schemeClr val="bg1"/>
                </a:solidFill>
                <a:latin typeface="Segoe" pitchFamily="34" charset="0"/>
              </a:rPr>
              <a:t>Desktop Lifecycle – </a:t>
            </a:r>
            <a:r>
              <a:rPr lang="en-US" sz="3600" dirty="0" smtClean="0">
                <a:solidFill>
                  <a:schemeClr val="bg1"/>
                </a:solidFill>
                <a:latin typeface="Segoe" pitchFamily="34" charset="0"/>
              </a:rPr>
              <a:t>Enterprise View</a:t>
            </a:r>
            <a:endParaRPr lang="en-US" sz="3600" dirty="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22242"/>
                                        </p:tgtEl>
                                        <p:attrNameLst>
                                          <p:attrName>style.visibility</p:attrName>
                                        </p:attrNameLst>
                                      </p:cBhvr>
                                      <p:to>
                                        <p:strVal val="visible"/>
                                      </p:to>
                                    </p:set>
                                    <p:animEffect transition="in" filter="fade">
                                      <p:cBhvr>
                                        <p:cTn id="37" dur="1000"/>
                                        <p:tgtEl>
                                          <p:spTgt spid="222242"/>
                                        </p:tgtEl>
                                      </p:cBhvr>
                                    </p:animEffect>
                                    <p:anim calcmode="lin" valueType="num">
                                      <p:cBhvr>
                                        <p:cTn id="38" dur="1000" fill="hold"/>
                                        <p:tgtEl>
                                          <p:spTgt spid="222242"/>
                                        </p:tgtEl>
                                        <p:attrNameLst>
                                          <p:attrName>ppt_x</p:attrName>
                                        </p:attrNameLst>
                                      </p:cBhvr>
                                      <p:tavLst>
                                        <p:tav tm="0">
                                          <p:val>
                                            <p:strVal val="#ppt_x"/>
                                          </p:val>
                                        </p:tav>
                                        <p:tav tm="100000">
                                          <p:val>
                                            <p:strVal val="#ppt_x"/>
                                          </p:val>
                                        </p:tav>
                                      </p:tavLst>
                                    </p:anim>
                                    <p:anim calcmode="lin" valueType="num">
                                      <p:cBhvr>
                                        <p:cTn id="39" dur="1000" fill="hold"/>
                                        <p:tgtEl>
                                          <p:spTgt spid="22224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2258"/>
                                        </p:tgtEl>
                                        <p:attrNameLst>
                                          <p:attrName>style.visibility</p:attrName>
                                        </p:attrNameLst>
                                      </p:cBhvr>
                                      <p:to>
                                        <p:strVal val="visible"/>
                                      </p:to>
                                    </p:set>
                                    <p:animEffect transition="in" filter="fade">
                                      <p:cBhvr>
                                        <p:cTn id="42" dur="1000"/>
                                        <p:tgtEl>
                                          <p:spTgt spid="222258"/>
                                        </p:tgtEl>
                                      </p:cBhvr>
                                    </p:animEffect>
                                    <p:anim calcmode="lin" valueType="num">
                                      <p:cBhvr>
                                        <p:cTn id="43" dur="1000" fill="hold"/>
                                        <p:tgtEl>
                                          <p:spTgt spid="222258"/>
                                        </p:tgtEl>
                                        <p:attrNameLst>
                                          <p:attrName>ppt_x</p:attrName>
                                        </p:attrNameLst>
                                      </p:cBhvr>
                                      <p:tavLst>
                                        <p:tav tm="0">
                                          <p:val>
                                            <p:strVal val="#ppt_x"/>
                                          </p:val>
                                        </p:tav>
                                        <p:tav tm="100000">
                                          <p:val>
                                            <p:strVal val="#ppt_x"/>
                                          </p:val>
                                        </p:tav>
                                      </p:tavLst>
                                    </p:anim>
                                    <p:anim calcmode="lin" valueType="num">
                                      <p:cBhvr>
                                        <p:cTn id="44" dur="1000" fill="hold"/>
                                        <p:tgtEl>
                                          <p:spTgt spid="222258"/>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90526" y="1371600"/>
            <a:ext cx="5495925"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err="1">
                <a:cs typeface="Arial" pitchFamily="34" charset="0"/>
              </a:rPr>
              <a:t>Agentless</a:t>
            </a:r>
            <a:r>
              <a:rPr lang="en-US" sz="2000" dirty="0">
                <a:cs typeface="Arial" pitchFamily="34" charset="0"/>
              </a:rPr>
              <a:t> Crash Monitoring</a:t>
            </a:r>
          </a:p>
          <a:p>
            <a:pPr>
              <a:lnSpc>
                <a:spcPct val="90000"/>
              </a:lnSpc>
              <a:spcBef>
                <a:spcPct val="30000"/>
              </a:spcBef>
              <a:buClr>
                <a:schemeClr val="tx2"/>
              </a:buClr>
              <a:buFont typeface="Wingdings 2" pitchFamily="18" charset="2"/>
              <a:buNone/>
            </a:pPr>
            <a:endParaRPr lang="en-US" sz="800" dirty="0">
              <a:cs typeface="Arial" pitchFamily="34" charset="0"/>
            </a:endParaRP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No agent deployment required</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Integrates with Windows Error Reporting (Watson)</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Visibility to and resolution knowledge for client crashes</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Entire Enterprise space</a:t>
            </a:r>
          </a:p>
        </p:txBody>
      </p:sp>
      <p:sp>
        <p:nvSpPr>
          <p:cNvPr id="60419" name="Text Box 3"/>
          <p:cNvSpPr txBox="1">
            <a:spLocks noChangeArrowheads="1"/>
          </p:cNvSpPr>
          <p:nvPr/>
        </p:nvSpPr>
        <p:spPr bwMode="auto">
          <a:xfrm>
            <a:off x="2239963" y="2971800"/>
            <a:ext cx="7091362" cy="1606590"/>
          </a:xfrm>
          <a:prstGeom prst="rect">
            <a:avLst/>
          </a:prstGeom>
          <a:noFill/>
          <a:ln w="12700" algn="ctr">
            <a:noFill/>
            <a:miter lim="800000"/>
            <a:headEnd/>
            <a:tailEnd/>
          </a:ln>
        </p:spPr>
        <p:txBody>
          <a:bodyPr lIns="91436" tIns="45718" rIns="91436" bIns="45718">
            <a:spAutoFit/>
          </a:bodyPr>
          <a:lstStyle/>
          <a:p>
            <a:pPr>
              <a:lnSpc>
                <a:spcPct val="90000"/>
              </a:lnSpc>
              <a:spcBef>
                <a:spcPct val="30000"/>
              </a:spcBef>
              <a:buClr>
                <a:schemeClr val="tx2"/>
              </a:buClr>
              <a:buFont typeface="Wingdings 2" pitchFamily="18" charset="2"/>
              <a:buNone/>
            </a:pPr>
            <a:r>
              <a:rPr lang="en-US" sz="2000" dirty="0">
                <a:cs typeface="Arial" pitchFamily="34" charset="0"/>
              </a:rPr>
              <a:t>Collective Client Monitoring</a:t>
            </a:r>
          </a:p>
          <a:p>
            <a:pPr>
              <a:lnSpc>
                <a:spcPct val="90000"/>
              </a:lnSpc>
              <a:spcBef>
                <a:spcPct val="30000"/>
              </a:spcBef>
              <a:buClr>
                <a:schemeClr val="tx2"/>
              </a:buClr>
              <a:buFont typeface="Wingdings 2" pitchFamily="18" charset="2"/>
              <a:buNone/>
            </a:pPr>
            <a:endParaRPr lang="en-US" sz="800" dirty="0">
              <a:cs typeface="Arial" pitchFamily="34" charset="0"/>
            </a:endParaRP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Reporting and alerting on collections of clients </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Proactive monitoring of errors, utilization, performance and reliability</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Remote diagnostic and troubleshooting tasks</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Medium scale within Enterprise</a:t>
            </a:r>
          </a:p>
        </p:txBody>
      </p:sp>
      <p:pic>
        <p:nvPicPr>
          <p:cNvPr id="13316" name="Picture 4"/>
          <p:cNvPicPr>
            <a:picLocks noChangeAspect="1" noChangeArrowheads="1"/>
          </p:cNvPicPr>
          <p:nvPr/>
        </p:nvPicPr>
        <p:blipFill>
          <a:blip r:embed="rId3" cstate="email"/>
          <a:srcRect/>
          <a:stretch>
            <a:fillRect/>
          </a:stretch>
        </p:blipFill>
        <p:spPr bwMode="auto">
          <a:xfrm>
            <a:off x="539751" y="4124325"/>
            <a:ext cx="1279525" cy="1277938"/>
          </a:xfrm>
          <a:prstGeom prst="rect">
            <a:avLst/>
          </a:prstGeom>
          <a:noFill/>
          <a:ln w="9525">
            <a:noFill/>
            <a:miter lim="800000"/>
            <a:headEnd/>
            <a:tailEnd/>
          </a:ln>
        </p:spPr>
      </p:pic>
      <p:sp>
        <p:nvSpPr>
          <p:cNvPr id="60421" name="Text Box 5"/>
          <p:cNvSpPr txBox="1">
            <a:spLocks noChangeArrowheads="1"/>
          </p:cNvSpPr>
          <p:nvPr/>
        </p:nvSpPr>
        <p:spPr bwMode="auto">
          <a:xfrm>
            <a:off x="4692650" y="4746626"/>
            <a:ext cx="4603750" cy="2059021"/>
          </a:xfrm>
          <a:prstGeom prst="rect">
            <a:avLst/>
          </a:prstGeom>
          <a:noFill/>
          <a:ln w="12700" algn="ctr">
            <a:noFill/>
            <a:miter lim="800000"/>
            <a:headEnd/>
            <a:tailEnd/>
          </a:ln>
        </p:spPr>
        <p:txBody>
          <a:bodyPr wrap="square" lIns="91436" tIns="45718" rIns="91436" bIns="45718">
            <a:spAutoFit/>
          </a:bodyPr>
          <a:lstStyle/>
          <a:p>
            <a:pPr>
              <a:lnSpc>
                <a:spcPct val="90000"/>
              </a:lnSpc>
              <a:spcBef>
                <a:spcPct val="30000"/>
              </a:spcBef>
              <a:buClr>
                <a:schemeClr val="tx2"/>
              </a:buClr>
              <a:buFont typeface="Wingdings 2" pitchFamily="18" charset="2"/>
              <a:buNone/>
            </a:pPr>
            <a:r>
              <a:rPr lang="en-US" sz="2000" dirty="0">
                <a:cs typeface="Arial" pitchFamily="34" charset="0"/>
              </a:rPr>
              <a:t>Business Critical Client Monitoring</a:t>
            </a:r>
          </a:p>
          <a:p>
            <a:pPr>
              <a:lnSpc>
                <a:spcPct val="90000"/>
              </a:lnSpc>
              <a:spcBef>
                <a:spcPct val="30000"/>
              </a:spcBef>
              <a:buClr>
                <a:schemeClr val="tx2"/>
              </a:buClr>
              <a:buFont typeface="Wingdings 2" pitchFamily="18" charset="2"/>
              <a:buNone/>
            </a:pPr>
            <a:endParaRPr lang="en-US" sz="800" dirty="0">
              <a:cs typeface="Arial" pitchFamily="34" charset="0"/>
            </a:endParaRP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Deeper monitoring and alerting </a:t>
            </a:r>
            <a:r>
              <a:rPr lang="en-US" sz="1400" dirty="0" smtClean="0">
                <a:cs typeface="Arial" pitchFamily="34" charset="0"/>
              </a:rPr>
              <a:t>on</a:t>
            </a:r>
            <a:br>
              <a:rPr lang="en-US" sz="1400" dirty="0" smtClean="0">
                <a:cs typeface="Arial" pitchFamily="34" charset="0"/>
              </a:rPr>
            </a:br>
            <a:r>
              <a:rPr lang="en-US" sz="1400" dirty="0" smtClean="0">
                <a:cs typeface="Arial" pitchFamily="34" charset="0"/>
              </a:rPr>
              <a:t>individual </a:t>
            </a:r>
            <a:r>
              <a:rPr lang="en-US" sz="1400" dirty="0">
                <a:cs typeface="Arial" pitchFamily="34" charset="0"/>
              </a:rPr>
              <a:t>clients </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Verified availability via heartbeat</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Host for user perspective transactions</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Optional: </a:t>
            </a:r>
            <a:r>
              <a:rPr lang="en-US" sz="1400" dirty="0" smtClean="0">
                <a:cs typeface="Arial" pitchFamily="34" charset="0"/>
              </a:rPr>
              <a:t> Security </a:t>
            </a:r>
            <a:r>
              <a:rPr lang="en-US" sz="1400" dirty="0">
                <a:cs typeface="Arial" pitchFamily="34" charset="0"/>
              </a:rPr>
              <a:t>auditing capabilities</a:t>
            </a:r>
          </a:p>
          <a:p>
            <a:pPr marL="253990" lvl="1" indent="-252403">
              <a:lnSpc>
                <a:spcPct val="90000"/>
              </a:lnSpc>
              <a:spcBef>
                <a:spcPct val="30000"/>
              </a:spcBef>
              <a:buClr>
                <a:schemeClr val="tx2"/>
              </a:buClr>
              <a:buFont typeface="Arial" pitchFamily="34" charset="0"/>
              <a:buChar char="•"/>
            </a:pPr>
            <a:r>
              <a:rPr lang="en-US" sz="1400" dirty="0">
                <a:cs typeface="Arial" pitchFamily="34" charset="0"/>
              </a:rPr>
              <a:t>Small scale within </a:t>
            </a:r>
            <a:r>
              <a:rPr lang="en-US" sz="1400" dirty="0" smtClean="0">
                <a:cs typeface="Arial" pitchFamily="34" charset="0"/>
              </a:rPr>
              <a:t>Enterprise</a:t>
            </a:r>
            <a:endParaRPr lang="en-US" sz="1400" dirty="0">
              <a:cs typeface="Arial" pitchFamily="34" charset="0"/>
            </a:endParaRPr>
          </a:p>
        </p:txBody>
      </p:sp>
      <p:sp>
        <p:nvSpPr>
          <p:cNvPr id="60422" name="Rectangle 6"/>
          <p:cNvSpPr>
            <a:spLocks noGrp="1" noChangeArrowheads="1"/>
          </p:cNvSpPr>
          <p:nvPr>
            <p:ph type="title"/>
          </p:nvPr>
        </p:nvSpPr>
        <p:spPr/>
        <p:txBody>
          <a:bodyPr>
            <a:normAutofit fontScale="90000"/>
          </a:bodyPr>
          <a:lstStyle/>
          <a:p>
            <a:r>
              <a:rPr lang="en-US" smtClean="0"/>
              <a:t>Flexible Client Monitoring </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0421"/>
                                        </p:tgtEl>
                                      </p:cBhvr>
                                    </p:animEffect>
                                    <p:set>
                                      <p:cBhvr>
                                        <p:cTn id="7" dur="1" fill="hold">
                                          <p:stCondLst>
                                            <p:cond delay="499"/>
                                          </p:stCondLst>
                                        </p:cTn>
                                        <p:tgtEl>
                                          <p:spTgt spid="6042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0419"/>
                                        </p:tgtEl>
                                      </p:cBhvr>
                                    </p:animEffect>
                                    <p:set>
                                      <p:cBhvr>
                                        <p:cTn id="10" dur="1" fill="hold">
                                          <p:stCondLst>
                                            <p:cond delay="499"/>
                                          </p:stCondLst>
                                        </p:cTn>
                                        <p:tgtEl>
                                          <p:spTgt spid="60419"/>
                                        </p:tgtEl>
                                        <p:attrNameLst>
                                          <p:attrName>style.visibility</p:attrName>
                                        </p:attrNameLst>
                                      </p:cBhvr>
                                      <p:to>
                                        <p:strVal val="hidden"/>
                                      </p:to>
                                    </p:set>
                                  </p:childTnLst>
                                </p:cTn>
                              </p:par>
                            </p:childTnLst>
                          </p:cTn>
                        </p:par>
                        <p:par>
                          <p:cTn id="11" fill="hold">
                            <p:stCondLst>
                              <p:cond delay="500"/>
                            </p:stCondLst>
                            <p:childTnLst>
                              <p:par>
                                <p:cTn id="12" presetID="49" presetClass="path" presetSubtype="0" accel="50000" decel="50000" fill="hold" grpId="0" nodeType="afterEffect">
                                  <p:stCondLst>
                                    <p:cond delay="0"/>
                                  </p:stCondLst>
                                  <p:childTnLst>
                                    <p:animMotion origin="layout" path="M 3.33333E-6 2.22222E-6 L 0.25 0.33333 " pathEditMode="relative" rAng="0" ptsTypes="AA">
                                      <p:cBhvr>
                                        <p:cTn id="13" dur="2000" fill="hold"/>
                                        <p:tgtEl>
                                          <p:spTgt spid="60418"/>
                                        </p:tgtEl>
                                        <p:attrNameLst>
                                          <p:attrName>ppt_x</p:attrName>
                                          <p:attrName>ppt_y</p:attrName>
                                        </p:attrNameLst>
                                      </p:cBhvr>
                                      <p:rCtr x="125"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v-horizon"/>
          <p:cNvPicPr>
            <a:picLocks noChangeAspect="1" noChangeArrowheads="1"/>
          </p:cNvPicPr>
          <p:nvPr/>
        </p:nvPicPr>
        <p:blipFill>
          <a:blip r:embed="rId3" cstate="email"/>
          <a:srcRect/>
          <a:stretch>
            <a:fillRect/>
          </a:stretch>
        </p:blipFill>
        <p:spPr bwMode="auto">
          <a:xfrm>
            <a:off x="0" y="609600"/>
            <a:ext cx="9144000" cy="488950"/>
          </a:xfrm>
          <a:prstGeom prst="rect">
            <a:avLst/>
          </a:prstGeom>
          <a:noFill/>
          <a:ln w="9525">
            <a:noFill/>
            <a:miter lim="800000"/>
            <a:headEnd/>
            <a:tailEnd/>
          </a:ln>
        </p:spPr>
      </p:pic>
      <p:sp>
        <p:nvSpPr>
          <p:cNvPr id="54279" name="Rectangle 7"/>
          <p:cNvSpPr>
            <a:spLocks noChangeArrowheads="1"/>
          </p:cNvSpPr>
          <p:nvPr/>
        </p:nvSpPr>
        <p:spPr bwMode="auto">
          <a:xfrm>
            <a:off x="6192838" y="1498600"/>
            <a:ext cx="2916237" cy="4673600"/>
          </a:xfrm>
          <a:prstGeom prst="rect">
            <a:avLst/>
          </a:prstGeom>
          <a:noFill/>
          <a:ln w="9525">
            <a:noFill/>
            <a:miter lim="800000"/>
            <a:headEnd/>
            <a:tailEnd/>
          </a:ln>
          <a:effectLst/>
        </p:spPr>
        <p:txBody>
          <a:bodyPr lIns="92071" tIns="46036" rIns="92071" bIns="46036"/>
          <a:lstStyle/>
          <a:p>
            <a:pPr marL="228591" indent="-228591" eaLnBrk="0" hangingPunct="0">
              <a:lnSpc>
                <a:spcPct val="90000"/>
              </a:lnSpc>
              <a:spcBef>
                <a:spcPct val="30000"/>
              </a:spcBef>
              <a:buClr>
                <a:schemeClr val="tx2"/>
              </a:buClr>
              <a:defRPr/>
            </a:pPr>
            <a:r>
              <a:rPr lang="en-US" sz="1600" u="sng" dirty="0">
                <a:latin typeface="+mj-lt"/>
              </a:rPr>
              <a:t>Productivity/Cost Implications</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Productivity losses</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Potential data loss</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No IT awareness</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Root problem not fixed</a:t>
            </a:r>
          </a:p>
          <a:p>
            <a:pPr marL="1098506" lvl="1" indent="-469881" eaLnBrk="0" hangingPunct="0">
              <a:lnSpc>
                <a:spcPct val="90000"/>
              </a:lnSpc>
              <a:spcBef>
                <a:spcPct val="30000"/>
              </a:spcBef>
              <a:buClr>
                <a:schemeClr val="tx2"/>
              </a:buClr>
              <a:buSzPct val="75000"/>
              <a:buBlip>
                <a:blip r:embed="rId4"/>
              </a:buBlip>
              <a:defRPr/>
            </a:pPr>
            <a:endParaRPr lang="en-US" sz="1400" dirty="0">
              <a:latin typeface="+mj-lt"/>
            </a:endParaRPr>
          </a:p>
          <a:p>
            <a:pPr marL="228591" indent="-228591" eaLnBrk="0" hangingPunct="0">
              <a:lnSpc>
                <a:spcPct val="90000"/>
              </a:lnSpc>
              <a:spcBef>
                <a:spcPct val="30000"/>
              </a:spcBef>
              <a:buClr>
                <a:schemeClr val="tx2"/>
              </a:buClr>
              <a:defRPr/>
            </a:pPr>
            <a:r>
              <a:rPr lang="en-US" sz="1600" dirty="0">
                <a:latin typeface="+mj-lt"/>
              </a:rPr>
              <a:t>All costs above </a:t>
            </a:r>
            <a:r>
              <a:rPr lang="en-US" sz="1600" dirty="0" smtClean="0">
                <a:latin typeface="+mj-lt"/>
              </a:rPr>
              <a:t>and…</a:t>
            </a:r>
            <a:endParaRPr lang="en-US" sz="1600" dirty="0">
              <a:latin typeface="+mj-lt"/>
            </a:endParaRP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Help desk FTE cost</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Additional </a:t>
            </a:r>
            <a:r>
              <a:rPr lang="en-US" sz="1600" dirty="0" smtClean="0">
                <a:latin typeface="+mj-lt"/>
              </a:rPr>
              <a:t>productivity</a:t>
            </a:r>
            <a:br>
              <a:rPr lang="en-US" sz="1600" dirty="0" smtClean="0">
                <a:latin typeface="+mj-lt"/>
              </a:rPr>
            </a:br>
            <a:r>
              <a:rPr lang="en-US" sz="1600" dirty="0" smtClean="0">
                <a:latin typeface="+mj-lt"/>
              </a:rPr>
              <a:t>loss </a:t>
            </a:r>
            <a:r>
              <a:rPr lang="en-US" sz="1600" dirty="0">
                <a:latin typeface="+mj-lt"/>
              </a:rPr>
              <a:t>in time with helpdesk</a:t>
            </a:r>
          </a:p>
          <a:p>
            <a:pPr marL="1098506" lvl="1" indent="-469881" eaLnBrk="0" hangingPunct="0">
              <a:lnSpc>
                <a:spcPct val="90000"/>
              </a:lnSpc>
              <a:spcBef>
                <a:spcPct val="30000"/>
              </a:spcBef>
              <a:buClr>
                <a:schemeClr val="tx2"/>
              </a:buClr>
              <a:buSzPct val="75000"/>
              <a:buBlip>
                <a:blip r:embed="rId4"/>
              </a:buBlip>
              <a:defRPr/>
            </a:pPr>
            <a:endParaRPr lang="en-US" sz="1400" dirty="0">
              <a:latin typeface="+mj-lt"/>
            </a:endParaRPr>
          </a:p>
          <a:p>
            <a:pPr marL="228591" indent="-228591" eaLnBrk="0" hangingPunct="0">
              <a:lnSpc>
                <a:spcPct val="90000"/>
              </a:lnSpc>
              <a:spcBef>
                <a:spcPct val="30000"/>
              </a:spcBef>
              <a:buClr>
                <a:schemeClr val="tx2"/>
              </a:buClr>
              <a:defRPr/>
            </a:pPr>
            <a:r>
              <a:rPr lang="en-US" sz="1600" dirty="0">
                <a:latin typeface="+mj-lt"/>
              </a:rPr>
              <a:t>All costs above </a:t>
            </a:r>
            <a:r>
              <a:rPr lang="en-US" sz="1600" dirty="0" smtClean="0">
                <a:latin typeface="+mj-lt"/>
              </a:rPr>
              <a:t>and…</a:t>
            </a:r>
            <a:endParaRPr lang="en-US" sz="1600" dirty="0">
              <a:latin typeface="+mj-lt"/>
            </a:endParaRP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One-off </a:t>
            </a:r>
            <a:r>
              <a:rPr lang="en-US" sz="1600" dirty="0" smtClean="0">
                <a:latin typeface="+mj-lt"/>
              </a:rPr>
              <a:t>escalations</a:t>
            </a:r>
            <a:br>
              <a:rPr lang="en-US" sz="1600" dirty="0" smtClean="0">
                <a:latin typeface="+mj-lt"/>
              </a:rPr>
            </a:br>
            <a:r>
              <a:rPr lang="en-US" sz="1600" dirty="0" smtClean="0">
                <a:latin typeface="+mj-lt"/>
              </a:rPr>
              <a:t>often </a:t>
            </a:r>
            <a:r>
              <a:rPr lang="en-US" sz="1600" dirty="0">
                <a:latin typeface="+mj-lt"/>
              </a:rPr>
              <a:t>low priority</a:t>
            </a:r>
          </a:p>
          <a:p>
            <a:pPr marL="228591" indent="-228591" eaLnBrk="0" hangingPunct="0">
              <a:lnSpc>
                <a:spcPct val="90000"/>
              </a:lnSpc>
              <a:spcBef>
                <a:spcPct val="30000"/>
              </a:spcBef>
              <a:buClr>
                <a:schemeClr val="tx2"/>
              </a:buClr>
              <a:buFont typeface="Arial" pitchFamily="34" charset="0"/>
              <a:buChar char="•"/>
              <a:defRPr/>
            </a:pPr>
            <a:r>
              <a:rPr lang="en-US" sz="1600" dirty="0">
                <a:latin typeface="+mj-lt"/>
              </a:rPr>
              <a:t>Little ability to track problems from </a:t>
            </a:r>
            <a:r>
              <a:rPr lang="en-US" sz="1600" dirty="0" smtClean="0">
                <a:latin typeface="+mj-lt"/>
              </a:rPr>
              <a:t>changes</a:t>
            </a:r>
            <a:br>
              <a:rPr lang="en-US" sz="1600" dirty="0" smtClean="0">
                <a:latin typeface="+mj-lt"/>
              </a:rPr>
            </a:br>
            <a:r>
              <a:rPr lang="en-US" sz="1600" dirty="0" smtClean="0">
                <a:latin typeface="+mj-lt"/>
              </a:rPr>
              <a:t>(i.e</a:t>
            </a:r>
            <a:r>
              <a:rPr lang="en-US" sz="1600" dirty="0">
                <a:latin typeface="+mj-lt"/>
              </a:rPr>
              <a:t>., patch, new app)</a:t>
            </a:r>
          </a:p>
        </p:txBody>
      </p:sp>
      <p:pic>
        <p:nvPicPr>
          <p:cNvPr id="11270" name="Picture 8"/>
          <p:cNvPicPr>
            <a:picLocks noChangeAspect="1" noChangeArrowheads="1"/>
          </p:cNvPicPr>
          <p:nvPr/>
        </p:nvPicPr>
        <p:blipFill>
          <a:blip r:embed="rId5" cstate="email"/>
          <a:srcRect/>
          <a:stretch>
            <a:fillRect/>
          </a:stretch>
        </p:blipFill>
        <p:spPr bwMode="auto">
          <a:xfrm>
            <a:off x="195263" y="2684463"/>
            <a:ext cx="1279525" cy="1277937"/>
          </a:xfrm>
          <a:prstGeom prst="rect">
            <a:avLst/>
          </a:prstGeom>
          <a:noFill/>
          <a:ln w="9525">
            <a:noFill/>
            <a:miter lim="800000"/>
            <a:headEnd/>
            <a:tailEnd/>
          </a:ln>
        </p:spPr>
      </p:pic>
      <p:sp>
        <p:nvSpPr>
          <p:cNvPr id="6151" name="Rectangle 9"/>
          <p:cNvSpPr>
            <a:spLocks noGrp="1" noChangeArrowheads="1"/>
          </p:cNvSpPr>
          <p:nvPr>
            <p:ph type="title"/>
          </p:nvPr>
        </p:nvSpPr>
        <p:spPr/>
        <p:txBody>
          <a:bodyPr>
            <a:normAutofit/>
          </a:bodyPr>
          <a:lstStyle/>
          <a:p>
            <a:r>
              <a:rPr sz="2800" smtClean="0"/>
              <a:t>Lack Of Awareness Of End-User Problems</a:t>
            </a:r>
          </a:p>
        </p:txBody>
      </p:sp>
      <p:sp>
        <p:nvSpPr>
          <p:cNvPr id="54282" name="Rectangle 10"/>
          <p:cNvSpPr>
            <a:spLocks noChangeArrowheads="1"/>
          </p:cNvSpPr>
          <p:nvPr/>
        </p:nvSpPr>
        <p:spPr bwMode="auto">
          <a:xfrm>
            <a:off x="358776" y="2012950"/>
            <a:ext cx="1228725" cy="450850"/>
          </a:xfrm>
          <a:prstGeom prst="rect">
            <a:avLst/>
          </a:prstGeom>
          <a:noFill/>
          <a:ln w="12700">
            <a:noFill/>
            <a:miter lim="800000"/>
            <a:headEnd type="none" w="sm" len="sm"/>
            <a:tailEnd type="none" w="sm" len="sm"/>
          </a:ln>
          <a:effectLst/>
        </p:spPr>
        <p:txBody>
          <a:bodyPr lIns="91436" tIns="45718" rIns="91436" bIns="45718" anchor="ctr"/>
          <a:lstStyle/>
          <a:p>
            <a:pPr algn="ctr" eaLnBrk="0" hangingPunct="0">
              <a:defRPr/>
            </a:pPr>
            <a:r>
              <a:rPr lang="en-US">
                <a:latin typeface="+mj-lt"/>
              </a:rPr>
              <a:t>Desktop Crash!</a:t>
            </a:r>
          </a:p>
        </p:txBody>
      </p:sp>
      <p:sp>
        <p:nvSpPr>
          <p:cNvPr id="54283" name="Rectangle 11"/>
          <p:cNvSpPr>
            <a:spLocks noChangeArrowheads="1"/>
          </p:cNvSpPr>
          <p:nvPr/>
        </p:nvSpPr>
        <p:spPr bwMode="auto">
          <a:xfrm>
            <a:off x="4343401" y="3416301"/>
            <a:ext cx="1609725" cy="65722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12700">
            <a:noFill/>
            <a:miter lim="800000"/>
            <a:headEnd type="none" w="sm" len="sm"/>
            <a:tailEnd type="none" w="sm" len="sm"/>
          </a:ln>
          <a:effectLst/>
        </p:spPr>
        <p:txBody>
          <a:bodyPr lIns="91436" tIns="45718" rIns="91436" bIns="45718" anchor="ctr" anchorCtr="1"/>
          <a:lstStyle/>
          <a:p>
            <a:pPr algn="ctr" eaLnBrk="0" hangingPunct="0">
              <a:defRPr/>
            </a:pPr>
            <a:r>
              <a:rPr lang="en-US" dirty="0">
                <a:latin typeface="+mj-lt"/>
              </a:rPr>
              <a:t>Resolve</a:t>
            </a:r>
          </a:p>
          <a:p>
            <a:pPr algn="ctr" eaLnBrk="0" hangingPunct="0">
              <a:defRPr/>
            </a:pPr>
            <a:r>
              <a:rPr lang="en-US" sz="1100" dirty="0">
                <a:latin typeface="+mj-lt"/>
              </a:rPr>
              <a:t>Known </a:t>
            </a:r>
            <a:r>
              <a:rPr lang="en-US" sz="1100" dirty="0" smtClean="0">
                <a:latin typeface="+mj-lt"/>
              </a:rPr>
              <a:t>error</a:t>
            </a:r>
            <a:br>
              <a:rPr lang="en-US" sz="1100" dirty="0" smtClean="0">
                <a:latin typeface="+mj-lt"/>
              </a:rPr>
            </a:br>
            <a:r>
              <a:rPr lang="en-US" sz="1100" dirty="0" smtClean="0">
                <a:latin typeface="+mj-lt"/>
              </a:rPr>
              <a:t>fielded </a:t>
            </a:r>
            <a:r>
              <a:rPr lang="en-US" sz="1100" dirty="0">
                <a:latin typeface="+mj-lt"/>
              </a:rPr>
              <a:t>before</a:t>
            </a:r>
          </a:p>
        </p:txBody>
      </p:sp>
      <p:sp>
        <p:nvSpPr>
          <p:cNvPr id="54285" name="Rectangle 13"/>
          <p:cNvSpPr>
            <a:spLocks noChangeArrowheads="1"/>
          </p:cNvSpPr>
          <p:nvPr/>
        </p:nvSpPr>
        <p:spPr bwMode="auto">
          <a:xfrm>
            <a:off x="2257425" y="2047876"/>
            <a:ext cx="3708400" cy="54292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12700">
            <a:noFill/>
            <a:miter lim="800000"/>
            <a:headEnd type="none" w="sm" len="sm"/>
            <a:tailEnd type="none" w="sm" len="sm"/>
          </a:ln>
          <a:effectLst/>
        </p:spPr>
        <p:txBody>
          <a:bodyPr lIns="91436" tIns="45718" rIns="91436" bIns="45718" anchor="ctr" anchorCtr="1"/>
          <a:lstStyle/>
          <a:p>
            <a:pPr algn="ctr" eaLnBrk="0" hangingPunct="0">
              <a:defRPr/>
            </a:pPr>
            <a:r>
              <a:rPr lang="en-US" dirty="0">
                <a:latin typeface="+mj-lt"/>
              </a:rPr>
              <a:t>Reboot</a:t>
            </a:r>
          </a:p>
          <a:p>
            <a:pPr algn="ctr" eaLnBrk="0" hangingPunct="0">
              <a:defRPr/>
            </a:pPr>
            <a:r>
              <a:rPr lang="en-US" sz="1100" dirty="0">
                <a:latin typeface="+mj-lt"/>
              </a:rPr>
              <a:t>Most common end-user behavior</a:t>
            </a:r>
          </a:p>
        </p:txBody>
      </p:sp>
      <p:sp>
        <p:nvSpPr>
          <p:cNvPr id="54286" name="Rectangle 14"/>
          <p:cNvSpPr>
            <a:spLocks noChangeArrowheads="1"/>
          </p:cNvSpPr>
          <p:nvPr/>
        </p:nvSpPr>
        <p:spPr bwMode="auto">
          <a:xfrm>
            <a:off x="2257425" y="3609976"/>
            <a:ext cx="1504950" cy="92392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12700">
            <a:noFill/>
            <a:miter lim="800000"/>
            <a:headEnd type="none" w="sm" len="sm"/>
            <a:tailEnd type="none" w="sm" len="sm"/>
          </a:ln>
          <a:effectLst/>
        </p:spPr>
        <p:txBody>
          <a:bodyPr lIns="91436" tIns="45718" rIns="91436" bIns="45718" anchor="ctr" anchorCtr="1"/>
          <a:lstStyle/>
          <a:p>
            <a:pPr algn="ctr" eaLnBrk="0" hangingPunct="0">
              <a:defRPr/>
            </a:pPr>
            <a:r>
              <a:rPr lang="en-US" dirty="0">
                <a:latin typeface="+mj-lt"/>
              </a:rPr>
              <a:t>Call Help Desk</a:t>
            </a:r>
          </a:p>
          <a:p>
            <a:pPr algn="ctr" eaLnBrk="0" hangingPunct="0">
              <a:defRPr/>
            </a:pPr>
            <a:r>
              <a:rPr lang="en-US" sz="1100" dirty="0">
                <a:latin typeface="+mj-lt"/>
              </a:rPr>
              <a:t>Few help desks equipped to resolve</a:t>
            </a:r>
          </a:p>
        </p:txBody>
      </p:sp>
      <p:sp>
        <p:nvSpPr>
          <p:cNvPr id="54287" name="Rectangle 15"/>
          <p:cNvSpPr>
            <a:spLocks noChangeArrowheads="1"/>
          </p:cNvSpPr>
          <p:nvPr/>
        </p:nvSpPr>
        <p:spPr bwMode="auto">
          <a:xfrm>
            <a:off x="4333876" y="4619625"/>
            <a:ext cx="1609725" cy="12192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38100">
            <a:solidFill>
              <a:srgbClr val="FF0000"/>
            </a:solidFill>
            <a:miter lim="800000"/>
            <a:headEnd type="none" w="sm" len="sm"/>
            <a:tailEnd type="none" w="sm" len="sm"/>
          </a:ln>
          <a:effectLst/>
        </p:spPr>
        <p:txBody>
          <a:bodyPr lIns="91436" tIns="45718" rIns="91436" bIns="45718" anchor="ctr" anchorCtr="1"/>
          <a:lstStyle/>
          <a:p>
            <a:pPr algn="ctr" eaLnBrk="0" hangingPunct="0">
              <a:defRPr/>
            </a:pPr>
            <a:r>
              <a:rPr lang="en-US" dirty="0">
                <a:latin typeface="+mj-lt"/>
              </a:rPr>
              <a:t>Escalate</a:t>
            </a:r>
          </a:p>
          <a:p>
            <a:pPr algn="ctr" eaLnBrk="0" hangingPunct="0">
              <a:defRPr/>
            </a:pPr>
            <a:r>
              <a:rPr lang="en-US" sz="1400" dirty="0">
                <a:latin typeface="+mj-lt"/>
              </a:rPr>
              <a:t>Desktop Admin likely see &lt;</a:t>
            </a:r>
            <a:r>
              <a:rPr lang="en-US" sz="1400" dirty="0" smtClean="0">
                <a:latin typeface="+mj-lt"/>
              </a:rPr>
              <a:t>5%</a:t>
            </a:r>
            <a:br>
              <a:rPr lang="en-US" sz="1400" dirty="0" smtClean="0">
                <a:latin typeface="+mj-lt"/>
              </a:rPr>
            </a:br>
            <a:r>
              <a:rPr lang="en-US" sz="1400" dirty="0" smtClean="0">
                <a:latin typeface="+mj-lt"/>
              </a:rPr>
              <a:t>of </a:t>
            </a:r>
            <a:r>
              <a:rPr lang="en-US" sz="1400" dirty="0">
                <a:latin typeface="+mj-lt"/>
              </a:rPr>
              <a:t>crashes</a:t>
            </a:r>
          </a:p>
        </p:txBody>
      </p:sp>
      <p:cxnSp>
        <p:nvCxnSpPr>
          <p:cNvPr id="11278" name="AutoShape 16"/>
          <p:cNvCxnSpPr>
            <a:cxnSpLocks noChangeShapeType="1"/>
            <a:endCxn id="54285" idx="1"/>
          </p:cNvCxnSpPr>
          <p:nvPr/>
        </p:nvCxnSpPr>
        <p:spPr bwMode="auto">
          <a:xfrm flipV="1">
            <a:off x="1590675" y="2319338"/>
            <a:ext cx="666750" cy="963612"/>
          </a:xfrm>
          <a:prstGeom prst="straightConnector1">
            <a:avLst/>
          </a:prstGeom>
          <a:noFill/>
          <a:ln w="76200">
            <a:solidFill>
              <a:schemeClr val="tx1"/>
            </a:solidFill>
            <a:round/>
            <a:headEnd type="oval" w="sm" len="sm"/>
            <a:tailEnd type="triangle" w="sm" len="sm"/>
          </a:ln>
        </p:spPr>
      </p:cxnSp>
      <p:cxnSp>
        <p:nvCxnSpPr>
          <p:cNvPr id="11279" name="AutoShape 17"/>
          <p:cNvCxnSpPr>
            <a:cxnSpLocks noChangeShapeType="1"/>
            <a:endCxn id="54286" idx="1"/>
          </p:cNvCxnSpPr>
          <p:nvPr/>
        </p:nvCxnSpPr>
        <p:spPr bwMode="auto">
          <a:xfrm>
            <a:off x="1590675" y="3282950"/>
            <a:ext cx="666750" cy="788988"/>
          </a:xfrm>
          <a:prstGeom prst="straightConnector1">
            <a:avLst/>
          </a:prstGeom>
          <a:noFill/>
          <a:ln w="76200">
            <a:solidFill>
              <a:schemeClr val="tx1"/>
            </a:solidFill>
            <a:round/>
            <a:headEnd type="oval" w="sm" len="sm"/>
            <a:tailEnd type="triangle" w="sm" len="sm"/>
          </a:ln>
        </p:spPr>
      </p:cxnSp>
      <p:cxnSp>
        <p:nvCxnSpPr>
          <p:cNvPr id="11280" name="AutoShape 18"/>
          <p:cNvCxnSpPr>
            <a:cxnSpLocks noChangeShapeType="1"/>
            <a:stCxn id="54286" idx="3"/>
            <a:endCxn id="54283" idx="1"/>
          </p:cNvCxnSpPr>
          <p:nvPr/>
        </p:nvCxnSpPr>
        <p:spPr bwMode="auto">
          <a:xfrm flipV="1">
            <a:off x="3762376" y="3744913"/>
            <a:ext cx="581025" cy="327025"/>
          </a:xfrm>
          <a:prstGeom prst="straightConnector1">
            <a:avLst/>
          </a:prstGeom>
          <a:noFill/>
          <a:ln w="76200">
            <a:solidFill>
              <a:schemeClr val="tx1"/>
            </a:solidFill>
            <a:round/>
            <a:headEnd type="oval" w="sm" len="sm"/>
            <a:tailEnd type="triangle" w="sm" len="sm"/>
          </a:ln>
        </p:spPr>
      </p:cxnSp>
      <p:cxnSp>
        <p:nvCxnSpPr>
          <p:cNvPr id="11281" name="AutoShape 19"/>
          <p:cNvCxnSpPr>
            <a:cxnSpLocks noChangeShapeType="1"/>
            <a:stCxn id="54286" idx="3"/>
            <a:endCxn id="54287" idx="1"/>
          </p:cNvCxnSpPr>
          <p:nvPr/>
        </p:nvCxnSpPr>
        <p:spPr bwMode="auto">
          <a:xfrm>
            <a:off x="3762375" y="4071938"/>
            <a:ext cx="552450" cy="1157287"/>
          </a:xfrm>
          <a:prstGeom prst="straightConnector1">
            <a:avLst/>
          </a:prstGeom>
          <a:noFill/>
          <a:ln w="76200">
            <a:solidFill>
              <a:schemeClr val="tx1"/>
            </a:solidFill>
            <a:round/>
            <a:headEnd type="oval" w="sm" len="sm"/>
            <a:tailEnd type="triangle" w="sm" len="sm"/>
          </a:ln>
        </p:spPr>
      </p:cxnSp>
      <p:cxnSp>
        <p:nvCxnSpPr>
          <p:cNvPr id="11282" name="AutoShape 20"/>
          <p:cNvCxnSpPr>
            <a:cxnSpLocks noChangeShapeType="1"/>
            <a:stCxn id="54286" idx="3"/>
            <a:endCxn id="54285" idx="2"/>
          </p:cNvCxnSpPr>
          <p:nvPr/>
        </p:nvCxnSpPr>
        <p:spPr bwMode="auto">
          <a:xfrm flipV="1">
            <a:off x="3762375" y="2590800"/>
            <a:ext cx="349250" cy="1481138"/>
          </a:xfrm>
          <a:prstGeom prst="straightConnector1">
            <a:avLst/>
          </a:prstGeom>
          <a:noFill/>
          <a:ln w="76200">
            <a:solidFill>
              <a:schemeClr val="tx1"/>
            </a:solidFill>
            <a:round/>
            <a:headEnd type="oval" w="sm" len="sm"/>
            <a:tailEnd type="triangle" w="sm" len="sm"/>
          </a:ln>
        </p:spPr>
      </p:cxnSp>
      <p:sp>
        <p:nvSpPr>
          <p:cNvPr id="54293" name="Rectangle 21"/>
          <p:cNvSpPr>
            <a:spLocks noChangeArrowheads="1"/>
          </p:cNvSpPr>
          <p:nvPr/>
        </p:nvSpPr>
        <p:spPr bwMode="auto">
          <a:xfrm>
            <a:off x="1504950" y="4038601"/>
            <a:ext cx="824257" cy="307773"/>
          </a:xfrm>
          <a:prstGeom prst="rect">
            <a:avLst/>
          </a:prstGeom>
          <a:noFill/>
          <a:ln w="12700">
            <a:noFill/>
            <a:miter lim="800000"/>
            <a:headEnd type="none" w="sm" len="sm"/>
            <a:tailEnd type="none" w="sm" len="sm"/>
          </a:ln>
          <a:effectLst/>
        </p:spPr>
        <p:txBody>
          <a:bodyPr wrap="none" lIns="91436" tIns="45718" rIns="91436" bIns="45718">
            <a:spAutoFit/>
          </a:bodyPr>
          <a:lstStyle/>
          <a:p>
            <a:pPr eaLnBrk="0" hangingPunct="0">
              <a:defRPr/>
            </a:pPr>
            <a:r>
              <a:rPr lang="en-US" sz="1400" dirty="0">
                <a:latin typeface="+mj-lt"/>
              </a:rPr>
              <a:t>&lt;10%</a:t>
            </a:r>
            <a:r>
              <a:rPr lang="en-US" sz="1400" baseline="30000" dirty="0">
                <a:latin typeface="+mj-lt"/>
              </a:rPr>
              <a:t>(1)</a:t>
            </a:r>
          </a:p>
        </p:txBody>
      </p:sp>
      <p:sp>
        <p:nvSpPr>
          <p:cNvPr id="54294" name="Rectangle 22"/>
          <p:cNvSpPr>
            <a:spLocks noChangeArrowheads="1"/>
          </p:cNvSpPr>
          <p:nvPr/>
        </p:nvSpPr>
        <p:spPr bwMode="auto">
          <a:xfrm>
            <a:off x="1485900" y="2139951"/>
            <a:ext cx="824257" cy="307773"/>
          </a:xfrm>
          <a:prstGeom prst="rect">
            <a:avLst/>
          </a:prstGeom>
          <a:noFill/>
          <a:ln w="12700">
            <a:noFill/>
            <a:miter lim="800000"/>
            <a:headEnd type="none" w="sm" len="sm"/>
            <a:tailEnd type="none" w="sm" len="sm"/>
          </a:ln>
          <a:effectLst/>
        </p:spPr>
        <p:txBody>
          <a:bodyPr wrap="none" lIns="91436" tIns="45718" rIns="91436" bIns="45718">
            <a:spAutoFit/>
          </a:bodyPr>
          <a:lstStyle/>
          <a:p>
            <a:pPr eaLnBrk="0" hangingPunct="0">
              <a:defRPr/>
            </a:pPr>
            <a:r>
              <a:rPr lang="en-US" sz="1400" dirty="0">
                <a:latin typeface="+mj-lt"/>
              </a:rPr>
              <a:t>&gt;90%</a:t>
            </a:r>
            <a:r>
              <a:rPr lang="en-US" sz="1400" baseline="30000" dirty="0">
                <a:latin typeface="+mj-lt"/>
              </a:rPr>
              <a:t>(1)</a:t>
            </a:r>
          </a:p>
        </p:txBody>
      </p:sp>
      <p:sp>
        <p:nvSpPr>
          <p:cNvPr id="54295" name="AutoShape 23"/>
          <p:cNvSpPr>
            <a:spLocks noChangeArrowheads="1"/>
          </p:cNvSpPr>
          <p:nvPr/>
        </p:nvSpPr>
        <p:spPr bwMode="auto">
          <a:xfrm>
            <a:off x="7210425" y="4276725"/>
            <a:ext cx="641350" cy="331788"/>
          </a:xfrm>
          <a:prstGeom prst="downArrow">
            <a:avLst>
              <a:gd name="adj1" fmla="val 50000"/>
              <a:gd name="adj2" fmla="val 25000"/>
            </a:avLst>
          </a:prstGeom>
          <a:gradFill rotWithShape="1">
            <a:gsLst>
              <a:gs pos="0">
                <a:schemeClr val="accent2">
                  <a:gamma/>
                  <a:shade val="46275"/>
                  <a:invGamma/>
                </a:schemeClr>
              </a:gs>
              <a:gs pos="100000">
                <a:schemeClr val="accent2"/>
              </a:gs>
            </a:gsLst>
            <a:lin ang="5400000" scaled="1"/>
          </a:gradFill>
          <a:ln w="12700">
            <a:noFill/>
            <a:miter lim="800000"/>
            <a:headEnd type="none" w="sm" len="sm"/>
            <a:tailEnd type="none" w="sm" len="sm"/>
          </a:ln>
          <a:effectLst/>
        </p:spPr>
        <p:txBody>
          <a:bodyPr lIns="91436" tIns="45718" rIns="91436" bIns="45718" anchor="ctr"/>
          <a:lstStyle/>
          <a:p>
            <a:pPr algn="ctr" eaLnBrk="0" hangingPunct="0">
              <a:defRPr/>
            </a:pPr>
            <a:r>
              <a:rPr lang="en-US" dirty="0">
                <a:latin typeface="+mj-lt"/>
              </a:rPr>
              <a:t>+</a:t>
            </a:r>
          </a:p>
        </p:txBody>
      </p:sp>
      <p:sp>
        <p:nvSpPr>
          <p:cNvPr id="54296" name="AutoShape 24"/>
          <p:cNvSpPr>
            <a:spLocks noChangeArrowheads="1"/>
          </p:cNvSpPr>
          <p:nvPr/>
        </p:nvSpPr>
        <p:spPr bwMode="auto">
          <a:xfrm>
            <a:off x="7210425" y="2932113"/>
            <a:ext cx="641350" cy="331787"/>
          </a:xfrm>
          <a:prstGeom prst="downArrow">
            <a:avLst>
              <a:gd name="adj1" fmla="val 50000"/>
              <a:gd name="adj2" fmla="val 25000"/>
            </a:avLst>
          </a:prstGeom>
          <a:gradFill rotWithShape="1">
            <a:gsLst>
              <a:gs pos="0">
                <a:schemeClr val="accent2">
                  <a:gamma/>
                  <a:shade val="46275"/>
                  <a:invGamma/>
                </a:schemeClr>
              </a:gs>
              <a:gs pos="100000">
                <a:schemeClr val="accent2"/>
              </a:gs>
            </a:gsLst>
            <a:lin ang="5400000" scaled="1"/>
          </a:gradFill>
          <a:ln w="12700">
            <a:noFill/>
            <a:miter lim="800000"/>
            <a:headEnd type="none" w="sm" len="sm"/>
            <a:tailEnd type="none" w="sm" len="sm"/>
          </a:ln>
          <a:effectLst/>
        </p:spPr>
        <p:txBody>
          <a:bodyPr lIns="91436" tIns="45718" rIns="91436" bIns="45718" anchor="ctr"/>
          <a:lstStyle/>
          <a:p>
            <a:pPr algn="ctr" eaLnBrk="0" hangingPunct="0">
              <a:defRPr/>
            </a:pPr>
            <a:r>
              <a:rPr lang="en-US">
                <a:latin typeface="+mj-lt"/>
              </a:rPr>
              <a:t>+</a:t>
            </a:r>
          </a:p>
        </p:txBody>
      </p:sp>
      <p:sp>
        <p:nvSpPr>
          <p:cNvPr id="54297" name="Line 25"/>
          <p:cNvSpPr>
            <a:spLocks noChangeShapeType="1"/>
          </p:cNvSpPr>
          <p:nvPr/>
        </p:nvSpPr>
        <p:spPr bwMode="auto">
          <a:xfrm flipV="1">
            <a:off x="5953126" y="4848225"/>
            <a:ext cx="200025" cy="3810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298" name="Line 26"/>
          <p:cNvSpPr>
            <a:spLocks noChangeShapeType="1"/>
          </p:cNvSpPr>
          <p:nvPr/>
        </p:nvSpPr>
        <p:spPr bwMode="auto">
          <a:xfrm flipV="1">
            <a:off x="5953126" y="5067301"/>
            <a:ext cx="200025" cy="161925"/>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299" name="Line 27"/>
          <p:cNvSpPr>
            <a:spLocks noChangeShapeType="1"/>
          </p:cNvSpPr>
          <p:nvPr/>
        </p:nvSpPr>
        <p:spPr bwMode="auto">
          <a:xfrm>
            <a:off x="5953125" y="5229226"/>
            <a:ext cx="209550" cy="200025"/>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0" name="Line 28"/>
          <p:cNvSpPr>
            <a:spLocks noChangeShapeType="1"/>
          </p:cNvSpPr>
          <p:nvPr/>
        </p:nvSpPr>
        <p:spPr bwMode="auto">
          <a:xfrm>
            <a:off x="5953126" y="2305051"/>
            <a:ext cx="238125" cy="352425"/>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1" name="Line 29"/>
          <p:cNvSpPr>
            <a:spLocks noChangeShapeType="1"/>
          </p:cNvSpPr>
          <p:nvPr/>
        </p:nvSpPr>
        <p:spPr bwMode="auto">
          <a:xfrm flipV="1">
            <a:off x="5953125" y="2038350"/>
            <a:ext cx="209550" cy="2667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2" name="Line 30"/>
          <p:cNvSpPr>
            <a:spLocks noChangeShapeType="1"/>
          </p:cNvSpPr>
          <p:nvPr/>
        </p:nvSpPr>
        <p:spPr bwMode="auto">
          <a:xfrm flipV="1">
            <a:off x="5953125" y="2228850"/>
            <a:ext cx="209550" cy="762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3" name="Line 31"/>
          <p:cNvSpPr>
            <a:spLocks noChangeShapeType="1"/>
          </p:cNvSpPr>
          <p:nvPr/>
        </p:nvSpPr>
        <p:spPr bwMode="auto">
          <a:xfrm>
            <a:off x="5953125" y="2305050"/>
            <a:ext cx="209550" cy="1143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4" name="Line 32"/>
          <p:cNvSpPr>
            <a:spLocks noChangeShapeType="1"/>
          </p:cNvSpPr>
          <p:nvPr/>
        </p:nvSpPr>
        <p:spPr bwMode="auto">
          <a:xfrm flipV="1">
            <a:off x="5953125" y="3559175"/>
            <a:ext cx="209550" cy="2667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5" name="Line 33"/>
          <p:cNvSpPr>
            <a:spLocks noChangeShapeType="1"/>
          </p:cNvSpPr>
          <p:nvPr/>
        </p:nvSpPr>
        <p:spPr bwMode="auto">
          <a:xfrm flipV="1">
            <a:off x="5953125" y="3749675"/>
            <a:ext cx="209550" cy="762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6" name="Line 34"/>
          <p:cNvSpPr>
            <a:spLocks noChangeShapeType="1"/>
          </p:cNvSpPr>
          <p:nvPr/>
        </p:nvSpPr>
        <p:spPr bwMode="auto">
          <a:xfrm>
            <a:off x="5953125" y="3825875"/>
            <a:ext cx="209550" cy="114300"/>
          </a:xfrm>
          <a:prstGeom prst="line">
            <a:avLst/>
          </a:prstGeom>
          <a:noFill/>
          <a:ln w="12700">
            <a:solidFill>
              <a:schemeClr val="tx1"/>
            </a:solidFill>
            <a:round/>
            <a:headEnd type="none" w="sm" len="sm"/>
            <a:tailEnd type="triangle" w="sm" len="sm"/>
          </a:ln>
          <a:effectLst/>
        </p:spPr>
        <p:txBody>
          <a:bodyPr lIns="91436" tIns="45718" rIns="91436" bIns="45718">
            <a:spAutoFit/>
          </a:bodyPr>
          <a:lstStyle/>
          <a:p>
            <a:pPr algn="ctr">
              <a:lnSpc>
                <a:spcPct val="85000"/>
              </a:lnSpc>
              <a:spcBef>
                <a:spcPct val="20000"/>
              </a:spcBef>
              <a:defRPr/>
            </a:pPr>
            <a:endParaRPr lang="en-US">
              <a:latin typeface="+mj-lt"/>
            </a:endParaRPr>
          </a:p>
        </p:txBody>
      </p:sp>
      <p:sp>
        <p:nvSpPr>
          <p:cNvPr id="54307" name="Rectangle 35"/>
          <p:cNvSpPr>
            <a:spLocks noChangeArrowheads="1"/>
          </p:cNvSpPr>
          <p:nvPr/>
        </p:nvSpPr>
        <p:spPr bwMode="auto">
          <a:xfrm>
            <a:off x="2695576" y="6597650"/>
            <a:ext cx="6448425" cy="260350"/>
          </a:xfrm>
          <a:prstGeom prst="rect">
            <a:avLst/>
          </a:prstGeom>
          <a:noFill/>
          <a:ln w="12700">
            <a:noFill/>
            <a:miter lim="800000"/>
            <a:headEnd type="none" w="sm" len="sm"/>
            <a:tailEnd type="none" w="sm" len="sm"/>
          </a:ln>
          <a:effectLst/>
        </p:spPr>
        <p:txBody>
          <a:bodyPr lIns="91436" tIns="45718" rIns="91436" bIns="45718"/>
          <a:lstStyle/>
          <a:p>
            <a:pPr algn="r" eaLnBrk="0" hangingPunct="0">
              <a:defRPr/>
            </a:pPr>
            <a:r>
              <a:rPr lang="en-US" sz="900" dirty="0">
                <a:latin typeface="+mj-lt"/>
              </a:rPr>
              <a:t>(1)  CER TAP participant interviews; MS Help desk qualitative discussions</a:t>
            </a:r>
          </a:p>
        </p:txBody>
      </p:sp>
      <p:sp>
        <p:nvSpPr>
          <p:cNvPr id="33" name="Rectangle 32"/>
          <p:cNvSpPr/>
          <p:nvPr/>
        </p:nvSpPr>
        <p:spPr>
          <a:xfrm>
            <a:off x="438150" y="685800"/>
            <a:ext cx="8267700" cy="374462"/>
          </a:xfrm>
          <a:prstGeom prst="rect">
            <a:avLst/>
          </a:prstGeom>
        </p:spPr>
        <p:txBody>
          <a:bodyPr wrap="square" lIns="91436" tIns="45718" rIns="91436" bIns="45718">
            <a:spAutoFit/>
          </a:bodyPr>
          <a:lstStyle/>
          <a:p>
            <a:pPr algn="ctr"/>
            <a:r>
              <a:rPr lang="en-US" dirty="0" smtClean="0">
                <a:solidFill>
                  <a:schemeClr val="bg2"/>
                </a:solidFill>
                <a:latin typeface="+mj-lt"/>
                <a:ea typeface="+mj-ea"/>
                <a:cs typeface="+mj-cs"/>
              </a:rPr>
              <a:t>Unreported issues drive productivity and satisfaction down and costs up</a:t>
            </a:r>
            <a:endParaRPr lang="en-US" sz="2400" dirty="0">
              <a:solidFill>
                <a:schemeClr val="bg2"/>
              </a:solidFill>
              <a:latin typeface="+mj-lt"/>
            </a:endParaRPr>
          </a:p>
        </p:txBody>
      </p:sp>
      <p:sp>
        <p:nvSpPr>
          <p:cNvPr id="36" name="AutoShape 12"/>
          <p:cNvSpPr>
            <a:spLocks noChangeArrowheads="1"/>
          </p:cNvSpPr>
          <p:nvPr/>
        </p:nvSpPr>
        <p:spPr bwMode="auto">
          <a:xfrm>
            <a:off x="650928" y="2867185"/>
            <a:ext cx="495946" cy="43927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60001"/>
            </a:srgbClr>
          </a:solidFill>
          <a:ln w="12700">
            <a:noFill/>
            <a:miter lim="800000"/>
            <a:headEnd type="none" w="sm" len="sm"/>
            <a:tailEnd type="none" w="sm" len="sm"/>
          </a:ln>
          <a:effectLst/>
        </p:spPr>
        <p:txBody>
          <a:bodyPr wrap="square" lIns="76197" tIns="38098" rIns="76197" bIns="38098" anchor="ctr">
            <a:spAutoFit/>
          </a:bodyPr>
          <a:lstStyle/>
          <a:p>
            <a:pPr algn="ctr">
              <a:lnSpc>
                <a:spcPct val="85000"/>
              </a:lnSpc>
              <a:spcBef>
                <a:spcPct val="20000"/>
              </a:spcBef>
              <a:defRPr/>
            </a:pPr>
            <a:endParaRPr lang="en-US">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GT214_Deployment Planning and Migration">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MGT214_Deployment Planning and Migration</Template>
  <TotalTime>3599</TotalTime>
  <Words>1492</Words>
  <Application>Microsoft Office PowerPoint</Application>
  <PresentationFormat>On-screen Show (4:3)</PresentationFormat>
  <Paragraphs>318</Paragraphs>
  <Slides>19</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MGT214_Deployment Planning and Migration</vt:lpstr>
      <vt:lpstr>Visio</vt:lpstr>
      <vt:lpstr>MNSCUG Agenda – 02/21/2008</vt:lpstr>
      <vt:lpstr>Meeting Ideas</vt:lpstr>
      <vt:lpstr>Berbee Sponsorship tonight</vt:lpstr>
      <vt:lpstr>Operations Manager 2007</vt:lpstr>
      <vt:lpstr>Slide 5</vt:lpstr>
      <vt:lpstr>IT Management with System Center </vt:lpstr>
      <vt:lpstr>Slide 7</vt:lpstr>
      <vt:lpstr>Flexible Client Monitoring </vt:lpstr>
      <vt:lpstr>Lack Of Awareness Of End-User Problems</vt:lpstr>
      <vt:lpstr>Agentless Exception Monitoring</vt:lpstr>
      <vt:lpstr>Agentless Exception Monitoring</vt:lpstr>
      <vt:lpstr>Client Monitoring </vt:lpstr>
      <vt:lpstr>Agent Managed Clients</vt:lpstr>
      <vt:lpstr>Client Monitoring</vt:lpstr>
      <vt:lpstr>Business Critical Clients</vt:lpstr>
      <vt:lpstr>Windows Desktop Management Packs</vt:lpstr>
      <vt:lpstr>Information Worker Management Pack</vt:lpstr>
      <vt:lpstr>Slide 18</vt:lpstr>
      <vt:lpstr>Slide 19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Operations Manager 2007: Deployment Planning and Migration from Microsoft Operations Manager 2005</dc:title>
  <dc:subject>TechReady 5</dc:subject>
  <dc:creator>Satya Vel, Melissa Poole, Mark Yocom</dc:creator>
  <dc:description>Template design: Joepan
Formatting:
Event Date: February 5-9, 2007
Event Location:
Audience:</dc:description>
  <cp:lastModifiedBy>mike kellogg</cp:lastModifiedBy>
  <cp:revision>294</cp:revision>
  <dcterms:created xsi:type="dcterms:W3CDTF">2007-05-14T17:19:58Z</dcterms:created>
  <dcterms:modified xsi:type="dcterms:W3CDTF">2008-02-21T22:41:33Z</dcterms:modified>
</cp:coreProperties>
</file>