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4" r:id="rId6"/>
    <p:sldId id="258" r:id="rId7"/>
    <p:sldId id="263" r:id="rId8"/>
    <p:sldId id="261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040D4-4C8E-4D68-B612-ED20E232C133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7D004-F576-489B-8F78-968584FE5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0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mnscug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g"/><Relationship Id="rId4" Type="http://schemas.openxmlformats.org/officeDocument/2006/relationships/hyperlink" Target="https://mmsmo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kb/3196320" TargetMode="External"/><Relationship Id="rId2" Type="http://schemas.openxmlformats.org/officeDocument/2006/relationships/hyperlink" Target="https://technet.microsoft.com/en-us/library/mt589592.asp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tevethompsonmvp.wordpress.com/2013/09/24/configmgr-2012-ssrs-fails-after-upgrade-to-sql-2012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oft.com/en-us/download/details.aspx?id=50400" TargetMode="External"/><Relationship Id="rId2" Type="http://schemas.openxmlformats.org/officeDocument/2006/relationships/hyperlink" Target="https://blogs.msdn.microsoft.com/sqlrsteamblog/2016/03/20/how-to-create-a-custom-brand-package-for-reporting-services-with-sql-server-2016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microsoft.com/en-us/download/details.aspx?id=53613" TargetMode="External"/><Relationship Id="rId4" Type="http://schemas.openxmlformats.org/officeDocument/2006/relationships/hyperlink" Target="https://www.blue-granite.com/blog/top-3-reasons-to-upgrade-to-sql-server-2016-reporting-servic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560" y="4513968"/>
            <a:ext cx="939567" cy="9395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AZSMUG – SQL 2016 Tips</a:t>
            </a:r>
            <a:br>
              <a:rPr lang="en-US" dirty="0"/>
            </a:br>
            <a:r>
              <a:rPr lang="en-US" sz="2400" dirty="0"/>
              <a:t>A Taste of MMS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Brian Mason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12" y="4492301"/>
            <a:ext cx="38862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49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31" y="5313395"/>
            <a:ext cx="3886200" cy="952500"/>
          </a:xfrm>
          <a:prstGeom prst="rect">
            <a:avLst/>
          </a:prstGeom>
        </p:spPr>
      </p:pic>
      <p:pic>
        <p:nvPicPr>
          <p:cNvPr id="3" name="Picture 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7315" y="5304843"/>
            <a:ext cx="961052" cy="96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8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673" y="427839"/>
            <a:ext cx="1119930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Why bother with SQL 2016?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It’s </a:t>
            </a:r>
            <a:r>
              <a:rPr lang="en-US" dirty="0">
                <a:hlinkClick r:id="rId2"/>
              </a:rPr>
              <a:t>supported</a:t>
            </a:r>
            <a:r>
              <a:rPr lang="en-US" dirty="0"/>
              <a:t> in CM 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 2016 products support 2016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thinks faster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SSRS is prettier and far easier to modify appearance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stay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It’s been fully tested since CM 1602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SQL 2014 and CM don’t get along (</a:t>
            </a:r>
            <a:r>
              <a:rPr lang="en-US" dirty="0">
                <a:hlinkClick r:id="rId3"/>
              </a:rPr>
              <a:t>KB </a:t>
            </a:r>
            <a:r>
              <a:rPr lang="en-US" dirty="0">
                <a:hlinkClick r:id="rId3"/>
              </a:rPr>
              <a:t>3196320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656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81106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673" y="427839"/>
            <a:ext cx="1119930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Upgrades &amp; Installs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use an answer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slipstream the latest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use an application for the upgrade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Easy command line: </a:t>
            </a:r>
            <a:r>
              <a:rPr lang="en-US" dirty="0">
                <a:latin typeface="Consolas" panose="020B0609020204030204" pitchFamily="49" charset="0"/>
              </a:rPr>
              <a:t>setup.exe /CONFIGURATIONFILE=2016UpgradeSQL.ini /Q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Global Condition for Edition &amp; 2 DTs (ENT and STD)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Remove old 2014 components post upgrade with another app using the 2014 installer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8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673" y="427839"/>
            <a:ext cx="1119930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SQL FAQ</a:t>
            </a:r>
            <a:endParaRPr lang="en-US" dirty="0"/>
          </a:p>
          <a:p>
            <a:endParaRPr lang="en-US" dirty="0"/>
          </a:p>
          <a:p>
            <a:r>
              <a:rPr lang="en-US" dirty="0"/>
              <a:t>Some approved use rights for the SQL capabilities included with System Center Configuration Manager are for: 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• Windows Server Update Services (WSUS) to store update catalog</a:t>
            </a:r>
          </a:p>
          <a:p>
            <a:pPr lvl="1"/>
            <a:r>
              <a:rPr lang="en-US" dirty="0"/>
              <a:t>• SQL Reporting Services (SRS) to create, run or modify reports in the SCCM console </a:t>
            </a:r>
          </a:p>
          <a:p>
            <a:pPr lvl="1"/>
            <a:r>
              <a:rPr lang="en-US" dirty="0"/>
              <a:t>• Microsoft Deployment Toolkit (MDT) to store settings  and rules</a:t>
            </a:r>
          </a:p>
          <a:p>
            <a:pPr lvl="1"/>
            <a:r>
              <a:rPr lang="en-US" dirty="0"/>
              <a:t>• Microsoft BitLocker Administration (MBAM)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Enterprise isn’t included</a:t>
            </a:r>
          </a:p>
        </p:txBody>
      </p:sp>
    </p:spTree>
    <p:extLst>
      <p:ext uri="{BB962C8B-B14F-4D97-AF65-F5344CB8AC3E}">
        <p14:creationId xmlns:p14="http://schemas.microsoft.com/office/powerpoint/2010/main" val="27171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673" y="427839"/>
            <a:ext cx="1119930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Are there </a:t>
            </a:r>
            <a:r>
              <a:rPr lang="en-US" sz="3200" dirty="0" err="1"/>
              <a:t>gotcha’s</a:t>
            </a:r>
            <a:r>
              <a:rPr lang="en-US" sz="3200" dirty="0"/>
              <a:t>?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Why am I not on it yet?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SSMS is detached from the base install of SQL now &amp; isn’t as easy to maintain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SSRS might explode in upgrades just like it did in 2012-2014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nsolas" panose="020B0609020204030204" pitchFamily="49" charset="0"/>
              </a:rPr>
              <a:t>Failed to load expression host assembly.  Detail:  could not load file </a:t>
            </a:r>
            <a:r>
              <a:rPr lang="en-US" dirty="0" err="1">
                <a:latin typeface="Consolas" panose="020B0609020204030204" pitchFamily="49" charset="0"/>
              </a:rPr>
              <a:t>orassembly</a:t>
            </a:r>
            <a:r>
              <a:rPr lang="en-US" dirty="0">
                <a:latin typeface="Consolas" panose="020B0609020204030204" pitchFamily="49" charset="0"/>
              </a:rPr>
              <a:t> '</a:t>
            </a:r>
            <a:r>
              <a:rPr lang="en-US" dirty="0" err="1">
                <a:latin typeface="Consolas" panose="020B0609020204030204" pitchFamily="49" charset="0"/>
              </a:rPr>
              <a:t>srsresources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culter</a:t>
            </a:r>
            <a:r>
              <a:rPr lang="en-US" dirty="0">
                <a:latin typeface="Consolas" panose="020B0609020204030204" pitchFamily="49" charset="0"/>
              </a:rPr>
              <a:t>='neutral' or one of its dependencies.  The system cannot find the file specified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Solution by Steve Thompson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Remember to flip to 2016 Compatibility Mode after the upgrade on all 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CM 1511 has to start with 2014 for support – upgrade SQL after upgrading CM</a:t>
            </a:r>
          </a:p>
          <a:p>
            <a:pPr lvl="1"/>
            <a:r>
              <a:rPr lang="en-US" sz="1600" dirty="0"/>
              <a:t>*This won’t be the case with the new 1606 base build</a:t>
            </a:r>
          </a:p>
        </p:txBody>
      </p:sp>
    </p:spTree>
    <p:extLst>
      <p:ext uri="{BB962C8B-B14F-4D97-AF65-F5344CB8AC3E}">
        <p14:creationId xmlns:p14="http://schemas.microsoft.com/office/powerpoint/2010/main" val="350505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673" y="427839"/>
            <a:ext cx="1119930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Are there </a:t>
            </a:r>
            <a:r>
              <a:rPr lang="en-US" sz="3200" dirty="0" err="1"/>
              <a:t>gotcha’s</a:t>
            </a:r>
            <a:r>
              <a:rPr lang="en-US" sz="3200" dirty="0"/>
              <a:t>?</a:t>
            </a:r>
          </a:p>
          <a:p>
            <a:endParaRPr lang="en-US" dirty="0"/>
          </a:p>
          <a:p>
            <a:r>
              <a:rPr lang="en-US" dirty="0"/>
              <a:t>Matthew </a:t>
            </a:r>
            <a:r>
              <a:rPr lang="en-US" dirty="0" err="1"/>
              <a:t>Teegarden’s</a:t>
            </a:r>
            <a:r>
              <a:rPr lang="en-US" dirty="0"/>
              <a:t> SSRS </a:t>
            </a:r>
            <a:r>
              <a:rPr lang="en-US" u="sng" dirty="0"/>
              <a:t>SSL</a:t>
            </a:r>
            <a:r>
              <a:rPr lang="en-US" dirty="0"/>
              <a:t> list:</a:t>
            </a:r>
          </a:p>
          <a:p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Go to Reporting Services Configuration Manager and unbind the cert (if they exist)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Upgrade to SQL 2016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Bind certs in SSRS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Uninstall SQL 2016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Uninstall SQL 2014 SSDT and Management Tools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Install SQL 2016 SSDT and Management Tools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In SCCM - remove the Reporting Point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Go to the SQL 2016 SSRS page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Remove the top SCCM folder - probably want to back up your custom reports first!!!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Re-add the Reporting Point role</a:t>
            </a:r>
          </a:p>
        </p:txBody>
      </p:sp>
    </p:spTree>
    <p:extLst>
      <p:ext uri="{BB962C8B-B14F-4D97-AF65-F5344CB8AC3E}">
        <p14:creationId xmlns:p14="http://schemas.microsoft.com/office/powerpoint/2010/main" val="184266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8840" y="755009"/>
            <a:ext cx="11115413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Global Condition Script for app with multiple editions:</a:t>
            </a:r>
            <a:br>
              <a:rPr lang="en-US" dirty="0"/>
            </a:br>
            <a:endParaRPr lang="en-US" dirty="0"/>
          </a:p>
          <a:p>
            <a:r>
              <a:rPr lang="en-US" sz="1600" dirty="0">
                <a:latin typeface="Consolas" panose="020B0609020204030204" pitchFamily="49" charset="0"/>
              </a:rPr>
              <a:t>$</a:t>
            </a:r>
            <a:r>
              <a:rPr lang="en-US" sz="1600" dirty="0" err="1">
                <a:latin typeface="Consolas" panose="020B0609020204030204" pitchFamily="49" charset="0"/>
              </a:rPr>
              <a:t>ErrorActionPreference</a:t>
            </a:r>
            <a:r>
              <a:rPr lang="en-US" sz="1600" dirty="0">
                <a:latin typeface="Consolas" panose="020B0609020204030204" pitchFamily="49" charset="0"/>
              </a:rPr>
              <a:t> = '</a:t>
            </a:r>
            <a:r>
              <a:rPr lang="en-US" sz="1600" dirty="0" err="1">
                <a:latin typeface="Consolas" panose="020B0609020204030204" pitchFamily="49" charset="0"/>
              </a:rPr>
              <a:t>SilentlyContinue</a:t>
            </a:r>
            <a:r>
              <a:rPr lang="en-US" sz="1600" dirty="0">
                <a:latin typeface="Consolas" panose="020B0609020204030204" pitchFamily="49" charset="0"/>
              </a:rPr>
              <a:t>'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$</a:t>
            </a:r>
            <a:r>
              <a:rPr lang="en-US" sz="1600" dirty="0" err="1">
                <a:latin typeface="Consolas" panose="020B0609020204030204" pitchFamily="49" charset="0"/>
              </a:rPr>
              <a:t>definst</a:t>
            </a:r>
            <a:r>
              <a:rPr lang="en-US" sz="1600" dirty="0">
                <a:latin typeface="Consolas" panose="020B0609020204030204" pitchFamily="49" charset="0"/>
              </a:rPr>
              <a:t>=(Get-</a:t>
            </a:r>
            <a:r>
              <a:rPr lang="en-US" sz="1600" dirty="0" err="1">
                <a:latin typeface="Consolas" panose="020B0609020204030204" pitchFamily="49" charset="0"/>
              </a:rPr>
              <a:t>ItemProperty</a:t>
            </a:r>
            <a:r>
              <a:rPr lang="en-US" sz="1600" dirty="0">
                <a:latin typeface="Consolas" panose="020B0609020204030204" pitchFamily="49" charset="0"/>
              </a:rPr>
              <a:t> 'HKLM:\SOFTWARE\Microsoft\Microsoft SQL Server\Instance Names\SQL').MSSQLSERVER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$</a:t>
            </a:r>
            <a:r>
              <a:rPr lang="en-US" sz="1600" dirty="0" err="1">
                <a:latin typeface="Consolas" panose="020B0609020204030204" pitchFamily="49" charset="0"/>
              </a:rPr>
              <a:t>inst</a:t>
            </a:r>
            <a:r>
              <a:rPr lang="en-US" sz="1600" dirty="0">
                <a:latin typeface="Consolas" panose="020B0609020204030204" pitchFamily="49" charset="0"/>
              </a:rPr>
              <a:t>=(Get-</a:t>
            </a:r>
            <a:r>
              <a:rPr lang="en-US" sz="1600" dirty="0" err="1">
                <a:latin typeface="Consolas" panose="020B0609020204030204" pitchFamily="49" charset="0"/>
              </a:rPr>
              <a:t>ItemProperty</a:t>
            </a:r>
            <a:r>
              <a:rPr lang="en-US" sz="1600" dirty="0">
                <a:latin typeface="Consolas" panose="020B0609020204030204" pitchFamily="49" charset="0"/>
              </a:rPr>
              <a:t> "HKLM:\SOFTWARE\Microsoft\Microsoft SQL Server\$</a:t>
            </a:r>
            <a:r>
              <a:rPr lang="en-US" sz="1600" dirty="0" err="1">
                <a:latin typeface="Consolas" panose="020B0609020204030204" pitchFamily="49" charset="0"/>
              </a:rPr>
              <a:t>definst</a:t>
            </a:r>
            <a:r>
              <a:rPr lang="en-US" sz="1600" dirty="0">
                <a:latin typeface="Consolas" panose="020B0609020204030204" pitchFamily="49" charset="0"/>
              </a:rPr>
              <a:t>\Setup").Edition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$tools=(Get-</a:t>
            </a:r>
            <a:r>
              <a:rPr lang="en-US" sz="1600" dirty="0" err="1">
                <a:latin typeface="Consolas" panose="020B0609020204030204" pitchFamily="49" charset="0"/>
              </a:rPr>
              <a:t>ItemProperty</a:t>
            </a:r>
            <a:r>
              <a:rPr lang="en-US" sz="1600" dirty="0">
                <a:latin typeface="Consolas" panose="020B0609020204030204" pitchFamily="49" charset="0"/>
              </a:rPr>
              <a:t> "HKLM:\SOFTWARE\Microsoft\Microsoft SQL Server\120\Tools\Setup").Edition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if ($</a:t>
            </a:r>
            <a:r>
              <a:rPr lang="en-US" sz="1600" dirty="0" err="1">
                <a:latin typeface="Consolas" panose="020B0609020204030204" pitchFamily="49" charset="0"/>
              </a:rPr>
              <a:t>inst</a:t>
            </a:r>
            <a:r>
              <a:rPr lang="en-US" sz="1600" dirty="0">
                <a:latin typeface="Consolas" panose="020B0609020204030204" pitchFamily="49" charset="0"/>
              </a:rPr>
              <a:t> -like "Enterprise*" -or $tools -like "Enterprise*")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$</a:t>
            </a:r>
            <a:r>
              <a:rPr lang="en-US" sz="1600" dirty="0" err="1">
                <a:latin typeface="Consolas" panose="020B0609020204030204" pitchFamily="49" charset="0"/>
              </a:rPr>
              <a:t>ed</a:t>
            </a:r>
            <a:r>
              <a:rPr lang="en-US" sz="1600" dirty="0">
                <a:latin typeface="Consolas" panose="020B0609020204030204" pitchFamily="49" charset="0"/>
              </a:rPr>
              <a:t>="Enterprise"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if ($</a:t>
            </a:r>
            <a:r>
              <a:rPr lang="en-US" sz="1600" dirty="0" err="1">
                <a:latin typeface="Consolas" panose="020B0609020204030204" pitchFamily="49" charset="0"/>
              </a:rPr>
              <a:t>inst</a:t>
            </a:r>
            <a:r>
              <a:rPr lang="en-US" sz="1600" dirty="0">
                <a:latin typeface="Consolas" panose="020B0609020204030204" pitchFamily="49" charset="0"/>
              </a:rPr>
              <a:t> -like "Standard*" -or $tools -like "Standard*")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{$</a:t>
            </a:r>
            <a:r>
              <a:rPr lang="en-US" sz="1600" dirty="0" err="1">
                <a:latin typeface="Consolas" panose="020B0609020204030204" pitchFamily="49" charset="0"/>
              </a:rPr>
              <a:t>ed</a:t>
            </a:r>
            <a:r>
              <a:rPr lang="en-US" sz="1600" dirty="0">
                <a:latin typeface="Consolas" panose="020B0609020204030204" pitchFamily="49" charset="0"/>
              </a:rPr>
              <a:t>="Standard"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$</a:t>
            </a:r>
            <a:r>
              <a:rPr lang="en-US" sz="1600" dirty="0" err="1">
                <a:latin typeface="Consolas" panose="020B0609020204030204" pitchFamily="49" charset="0"/>
              </a:rPr>
              <a:t>ed</a:t>
            </a:r>
            <a:endParaRPr lang="en-US" sz="1600" dirty="0">
              <a:latin typeface="Consolas" panose="020B060902020403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55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8840" y="755009"/>
            <a:ext cx="11115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SSRS Online Info: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How to create a custom brand package for Reporting Services with SQL Server 2016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Microsoft SQL Server Mobile Report Publisher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Top 3 Reasons to Upgrade to SQL Server 2016 Reporting Services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Download SQL Server Report Builder 2016</a:t>
            </a:r>
            <a:r>
              <a:rPr lang="en-US" dirty="0"/>
              <a:t> (ReportBuilder3.msi) – same ancient name</a:t>
            </a:r>
          </a:p>
        </p:txBody>
      </p:sp>
    </p:spTree>
    <p:extLst>
      <p:ext uri="{BB962C8B-B14F-4D97-AF65-F5344CB8AC3E}">
        <p14:creationId xmlns:p14="http://schemas.microsoft.com/office/powerpoint/2010/main" val="393252845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138</TotalTime>
  <Words>392</Words>
  <Application>Microsoft Office PowerPoint</Application>
  <PresentationFormat>Widescreen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Consolas</vt:lpstr>
      <vt:lpstr>Wingdings 3</vt:lpstr>
      <vt:lpstr>Slice</vt:lpstr>
      <vt:lpstr>AZSMUG – SQL 2016 Tips A Taste of MMS</vt:lpstr>
      <vt:lpstr>PowerPoint Presentation</vt:lpstr>
      <vt:lpstr>DEMO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MNSCUG – SQL 2016 Tips</dc:title>
  <dc:creator>Brian Mason</dc:creator>
  <cp:lastModifiedBy>Brian Mason</cp:lastModifiedBy>
  <cp:revision>18</cp:revision>
  <dcterms:created xsi:type="dcterms:W3CDTF">2016-09-17T16:06:01Z</dcterms:created>
  <dcterms:modified xsi:type="dcterms:W3CDTF">2016-10-06T03:09:35Z</dcterms:modified>
</cp:coreProperties>
</file>