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Lst>
  <p:notesMasterIdLst>
    <p:notesMasterId r:id="rId27"/>
  </p:notesMasterIdLst>
  <p:handoutMasterIdLst>
    <p:handoutMasterId r:id="rId28"/>
  </p:handoutMasterIdLst>
  <p:sldIdLst>
    <p:sldId id="256" r:id="rId6"/>
    <p:sldId id="257" r:id="rId7"/>
    <p:sldId id="436" r:id="rId8"/>
    <p:sldId id="465" r:id="rId9"/>
    <p:sldId id="477" r:id="rId10"/>
    <p:sldId id="480" r:id="rId11"/>
    <p:sldId id="475" r:id="rId12"/>
    <p:sldId id="476" r:id="rId13"/>
    <p:sldId id="470" r:id="rId14"/>
    <p:sldId id="471" r:id="rId15"/>
    <p:sldId id="479" r:id="rId16"/>
    <p:sldId id="473" r:id="rId17"/>
    <p:sldId id="474" r:id="rId18"/>
    <p:sldId id="463" r:id="rId19"/>
    <p:sldId id="468" r:id="rId20"/>
    <p:sldId id="469" r:id="rId21"/>
    <p:sldId id="478" r:id="rId22"/>
    <p:sldId id="412" r:id="rId23"/>
    <p:sldId id="311" r:id="rId24"/>
    <p:sldId id="467" r:id="rId25"/>
    <p:sldId id="271" r:id="rId2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AE1E"/>
    <a:srgbClr val="FFFFFF"/>
    <a:srgbClr val="000000"/>
    <a:srgbClr val="429A16"/>
    <a:srgbClr val="F8F57B"/>
    <a:srgbClr val="59D01E"/>
    <a:srgbClr val="ACE58F"/>
    <a:srgbClr val="292929"/>
    <a:srgbClr val="333333"/>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09" autoAdjust="0"/>
    <p:restoredTop sz="74910" autoAdjust="0"/>
  </p:normalViewPr>
  <p:slideViewPr>
    <p:cSldViewPr>
      <p:cViewPr>
        <p:scale>
          <a:sx n="90" d="100"/>
          <a:sy n="90" d="100"/>
        </p:scale>
        <p:origin x="-466" y="-3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24" y="48072"/>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67" d="100"/>
          <a:sy n="67" d="100"/>
        </p:scale>
        <p:origin x="-3168"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solidFill>
                  <a:schemeClr val="tx1">
                    <a:alpha val="99000"/>
                  </a:schemeClr>
                </a:solidFill>
                <a:latin typeface="Segoe UI" pitchFamily="34" charset="0"/>
              </a:rPr>
              <a:t>TechEd</a:t>
            </a:r>
            <a:r>
              <a:rPr lang="en-US" dirty="0" smtClean="0">
                <a:solidFill>
                  <a:schemeClr val="tx1">
                    <a:alpha val="99000"/>
                  </a:schemeClr>
                </a:solidFill>
                <a:latin typeface="Segoe UI" pitchFamily="34" charset="0"/>
              </a:rPr>
              <a:t> 2012</a:t>
            </a:r>
            <a:endParaRPr lang="en-US" dirty="0">
              <a:solidFill>
                <a:schemeClr val="tx1">
                  <a:alpha val="99000"/>
                </a:schemeClr>
              </a:solidFill>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solidFill>
                  <a:schemeClr val="tx1">
                    <a:alpha val="99000"/>
                  </a:schemeClr>
                </a:solidFill>
                <a:latin typeface="Segoe UI" pitchFamily="34" charset="0"/>
              </a:rPr>
              <a:pPr/>
              <a:t>6/22/2012</a:t>
            </a:fld>
            <a:endParaRPr lang="en-US" dirty="0">
              <a:solidFill>
                <a:schemeClr val="tx1">
                  <a:alpha val="99000"/>
                </a:schemeClr>
              </a:solidFill>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chemeClr val="tx1">
                    <a:alpha val="99000"/>
                  </a:schemeClr>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chemeClr val="tx1">
                    <a:alpha val="99000"/>
                  </a:schemeClr>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chemeClr val="tx1">
                    <a:alpha val="99000"/>
                  </a:schemeClr>
                </a:solidFill>
                <a:latin typeface="Segoe UI" pitchFamily="34" charset="0"/>
              </a:rPr>
            </a:br>
            <a:r>
              <a:rPr lang="en-US" sz="500" dirty="0" smtClean="0">
                <a:solidFill>
                  <a:schemeClr val="tx1">
                    <a:alpha val="99000"/>
                  </a:schemeClr>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solidFill>
                  <a:schemeClr val="tx1">
                    <a:alpha val="99000"/>
                  </a:schemeClr>
                </a:solidFill>
                <a:latin typeface="Segoe UI" pitchFamily="34" charset="0"/>
              </a:rPr>
              <a:pPr/>
              <a:t>‹#›</a:t>
            </a:fld>
            <a:endParaRPr lang="en-US" dirty="0">
              <a:solidFill>
                <a:schemeClr val="tx1">
                  <a:alpha val="99000"/>
                </a:schemeClr>
              </a:solidFill>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alpha val="99000"/>
                  </a:schemeClr>
                </a:solidFill>
                <a:latin typeface="Segoe UI" pitchFamily="34" charset="0"/>
              </a:defRPr>
            </a:lvl1pPr>
          </a:lstStyle>
          <a:p>
            <a:r>
              <a:rPr lang="en-US" dirty="0" err="1" smtClean="0"/>
              <a:t>TechEd</a:t>
            </a:r>
            <a:r>
              <a:rPr lang="en-US" dirty="0" smtClean="0"/>
              <a:t> 2012</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alpha val="99000"/>
                  </a:schemeClr>
                </a:solidFill>
                <a:latin typeface="Segoe UI" pitchFamily="34" charset="0"/>
              </a:defRPr>
            </a:lvl1pPr>
          </a:lstStyle>
          <a:p>
            <a:fld id="{7C3FBCD4-166E-446F-AF18-7D4A0CF9AEF6}" type="datetimeFigureOut">
              <a:rPr lang="en-US" smtClean="0"/>
              <a:pPr/>
              <a:t>6/22/2012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solidFill>
                  <a:schemeClr val="tx1">
                    <a:alpha val="99000"/>
                  </a:schemeClr>
                </a:solidFill>
                <a:latin typeface="Segoe" pitchFamily="34" charset="0"/>
              </a:defRPr>
            </a:lvl1pPr>
          </a:lstStyle>
          <a:p>
            <a:r>
              <a:rPr lang="en-US" dirty="0" smtClean="0">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latin typeface="Segoe UI" pitchFamily="34" charset="0"/>
              </a:rPr>
            </a:br>
            <a:r>
              <a:rPr lang="en-US" dirty="0" smtClean="0">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solidFill>
                  <a:schemeClr val="tx1">
                    <a:alpha val="99000"/>
                  </a:schemeClr>
                </a:solidFill>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alpha val="99000"/>
          </a:schemeClr>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alpha val="99000"/>
          </a:schemeClr>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6/22/2012 12:47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6/22/2012 12:47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6/22/2012 12:47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261981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54ABF2A-4646-4099-90DA-24F87237CEC1}" type="slidenum">
              <a:rPr lang="en-US" smtClean="0"/>
              <a:t>5</a:t>
            </a:fld>
            <a:endParaRPr lang="en-US" dirty="0"/>
          </a:p>
        </p:txBody>
      </p:sp>
    </p:spTree>
    <p:extLst>
      <p:ext uri="{BB962C8B-B14F-4D97-AF65-F5344CB8AC3E}">
        <p14:creationId xmlns:p14="http://schemas.microsoft.com/office/powerpoint/2010/main" val="2011132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966809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smtClean="0"/>
          </a:p>
        </p:txBody>
      </p:sp>
      <p:sp>
        <p:nvSpPr>
          <p:cNvPr id="4" name="Slide Number Placeholder 3"/>
          <p:cNvSpPr>
            <a:spLocks noGrp="1"/>
          </p:cNvSpPr>
          <p:nvPr>
            <p:ph type="sldNum" sz="quarter" idx="10"/>
          </p:nvPr>
        </p:nvSpPr>
        <p:spPr/>
        <p:txBody>
          <a:bodyPr/>
          <a:lstStyle/>
          <a:p>
            <a:fld id="{FC2D6408-4506-4318-91C8-5C3EC707FEB3}" type="slidenum">
              <a:rPr lang="en-US" smtClean="0"/>
              <a:t>11</a:t>
            </a:fld>
            <a:endParaRPr lang="en-US" dirty="0"/>
          </a:p>
        </p:txBody>
      </p:sp>
    </p:spTree>
    <p:extLst>
      <p:ext uri="{BB962C8B-B14F-4D97-AF65-F5344CB8AC3E}">
        <p14:creationId xmlns:p14="http://schemas.microsoft.com/office/powerpoint/2010/main" val="3699144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376937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4201246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42012464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7"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8"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9"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30"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Fuschia Tile"/>
          <p:cNvGrpSpPr/>
          <p:nvPr userDrawn="1"/>
        </p:nvGrpSpPr>
        <p:grpSpPr>
          <a:xfrm>
            <a:off x="1016507" y="3185266"/>
            <a:ext cx="1325880" cy="1325880"/>
            <a:chOff x="1071620" y="3044261"/>
            <a:chExt cx="1325880" cy="1325880"/>
          </a:xfrm>
        </p:grpSpPr>
        <p:sp>
          <p:nvSpPr>
            <p:cNvPr id="32" name="Rectangle 31"/>
            <p:cNvSpPr/>
            <p:nvPr/>
          </p:nvSpPr>
          <p:spPr bwMode="auto">
            <a:xfrm>
              <a:off x="1071620" y="3044261"/>
              <a:ext cx="1325880" cy="132588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3"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4" name="Orange Tile"/>
          <p:cNvGrpSpPr/>
          <p:nvPr userDrawn="1"/>
        </p:nvGrpSpPr>
        <p:grpSpPr>
          <a:xfrm>
            <a:off x="2514069" y="3185266"/>
            <a:ext cx="1325880" cy="1325880"/>
            <a:chOff x="2487267" y="3044261"/>
            <a:chExt cx="1325880" cy="1325880"/>
          </a:xfrm>
        </p:grpSpPr>
        <p:sp>
          <p:nvSpPr>
            <p:cNvPr id="35" name="Rectangle 34"/>
            <p:cNvSpPr/>
            <p:nvPr/>
          </p:nvSpPr>
          <p:spPr bwMode="auto">
            <a:xfrm>
              <a:off x="2487267" y="3044261"/>
              <a:ext cx="1325880" cy="13258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Freeform 30"/>
            <p:cNvSpPr>
              <a:spLocks noEditPoints="1"/>
            </p:cNvSpPr>
            <p:nvPr/>
          </p:nvSpPr>
          <p:spPr bwMode="auto">
            <a:xfrm>
              <a:off x="2774763" y="3284926"/>
              <a:ext cx="750888" cy="844550"/>
            </a:xfrm>
            <a:custGeom>
              <a:avLst/>
              <a:gdLst>
                <a:gd name="T0" fmla="*/ 15 w 200"/>
                <a:gd name="T1" fmla="*/ 0 h 225"/>
                <a:gd name="T2" fmla="*/ 11 w 200"/>
                <a:gd name="T3" fmla="*/ 17 h 225"/>
                <a:gd name="T4" fmla="*/ 11 w 200"/>
                <a:gd name="T5" fmla="*/ 35 h 225"/>
                <a:gd name="T6" fmla="*/ 0 w 200"/>
                <a:gd name="T7" fmla="*/ 55 h 225"/>
                <a:gd name="T8" fmla="*/ 11 w 200"/>
                <a:gd name="T9" fmla="*/ 75 h 225"/>
                <a:gd name="T10" fmla="*/ 11 w 200"/>
                <a:gd name="T11" fmla="*/ 94 h 225"/>
                <a:gd name="T12" fmla="*/ 0 w 200"/>
                <a:gd name="T13" fmla="*/ 114 h 225"/>
                <a:gd name="T14" fmla="*/ 11 w 200"/>
                <a:gd name="T15" fmla="*/ 134 h 225"/>
                <a:gd name="T16" fmla="*/ 11 w 200"/>
                <a:gd name="T17" fmla="*/ 153 h 225"/>
                <a:gd name="T18" fmla="*/ 0 w 200"/>
                <a:gd name="T19" fmla="*/ 173 h 225"/>
                <a:gd name="T20" fmla="*/ 11 w 200"/>
                <a:gd name="T21" fmla="*/ 193 h 225"/>
                <a:gd name="T22" fmla="*/ 11 w 200"/>
                <a:gd name="T23" fmla="*/ 211 h 225"/>
                <a:gd name="T24" fmla="*/ 15 w 200"/>
                <a:gd name="T25" fmla="*/ 225 h 225"/>
                <a:gd name="T26" fmla="*/ 200 w 200"/>
                <a:gd name="T27" fmla="*/ 185 h 225"/>
                <a:gd name="T28" fmla="*/ 160 w 200"/>
                <a:gd name="T29" fmla="*/ 0 h 225"/>
                <a:gd name="T30" fmla="*/ 11 w 200"/>
                <a:gd name="T31" fmla="*/ 25 h 225"/>
                <a:gd name="T32" fmla="*/ 8 w 200"/>
                <a:gd name="T33" fmla="*/ 26 h 225"/>
                <a:gd name="T34" fmla="*/ 11 w 200"/>
                <a:gd name="T35" fmla="*/ 54 h 225"/>
                <a:gd name="T36" fmla="*/ 8 w 200"/>
                <a:gd name="T37" fmla="*/ 55 h 225"/>
                <a:gd name="T38" fmla="*/ 11 w 200"/>
                <a:gd name="T39" fmla="*/ 83 h 225"/>
                <a:gd name="T40" fmla="*/ 8 w 200"/>
                <a:gd name="T41" fmla="*/ 85 h 225"/>
                <a:gd name="T42" fmla="*/ 11 w 200"/>
                <a:gd name="T43" fmla="*/ 113 h 225"/>
                <a:gd name="T44" fmla="*/ 8 w 200"/>
                <a:gd name="T45" fmla="*/ 114 h 225"/>
                <a:gd name="T46" fmla="*/ 11 w 200"/>
                <a:gd name="T47" fmla="*/ 142 h 225"/>
                <a:gd name="T48" fmla="*/ 8 w 200"/>
                <a:gd name="T49" fmla="*/ 143 h 225"/>
                <a:gd name="T50" fmla="*/ 11 w 200"/>
                <a:gd name="T51" fmla="*/ 171 h 225"/>
                <a:gd name="T52" fmla="*/ 8 w 200"/>
                <a:gd name="T53" fmla="*/ 173 h 225"/>
                <a:gd name="T54" fmla="*/ 11 w 200"/>
                <a:gd name="T55" fmla="*/ 201 h 225"/>
                <a:gd name="T56" fmla="*/ 8 w 200"/>
                <a:gd name="T57" fmla="*/ 202 h 225"/>
                <a:gd name="T58" fmla="*/ 160 w 200"/>
                <a:gd name="T59" fmla="*/ 217 h 225"/>
                <a:gd name="T60" fmla="*/ 19 w 200"/>
                <a:gd name="T61" fmla="*/ 201 h 225"/>
                <a:gd name="T62" fmla="*/ 21 w 200"/>
                <a:gd name="T63" fmla="*/ 205 h 225"/>
                <a:gd name="T64" fmla="*/ 27 w 200"/>
                <a:gd name="T65" fmla="*/ 198 h 225"/>
                <a:gd name="T66" fmla="*/ 19 w 200"/>
                <a:gd name="T67" fmla="*/ 172 h 225"/>
                <a:gd name="T68" fmla="*/ 21 w 200"/>
                <a:gd name="T69" fmla="*/ 175 h 225"/>
                <a:gd name="T70" fmla="*/ 27 w 200"/>
                <a:gd name="T71" fmla="*/ 168 h 225"/>
                <a:gd name="T72" fmla="*/ 19 w 200"/>
                <a:gd name="T73" fmla="*/ 142 h 225"/>
                <a:gd name="T74" fmla="*/ 21 w 200"/>
                <a:gd name="T75" fmla="*/ 146 h 225"/>
                <a:gd name="T76" fmla="*/ 27 w 200"/>
                <a:gd name="T77" fmla="*/ 139 h 225"/>
                <a:gd name="T78" fmla="*/ 19 w 200"/>
                <a:gd name="T79" fmla="*/ 113 h 225"/>
                <a:gd name="T80" fmla="*/ 21 w 200"/>
                <a:gd name="T81" fmla="*/ 117 h 225"/>
                <a:gd name="T82" fmla="*/ 27 w 200"/>
                <a:gd name="T83" fmla="*/ 110 h 225"/>
                <a:gd name="T84" fmla="*/ 19 w 200"/>
                <a:gd name="T85" fmla="*/ 83 h 225"/>
                <a:gd name="T86" fmla="*/ 21 w 200"/>
                <a:gd name="T87" fmla="*/ 87 h 225"/>
                <a:gd name="T88" fmla="*/ 27 w 200"/>
                <a:gd name="T89" fmla="*/ 80 h 225"/>
                <a:gd name="T90" fmla="*/ 19 w 200"/>
                <a:gd name="T91" fmla="*/ 54 h 225"/>
                <a:gd name="T92" fmla="*/ 21 w 200"/>
                <a:gd name="T93" fmla="*/ 58 h 225"/>
                <a:gd name="T94" fmla="*/ 27 w 200"/>
                <a:gd name="T95" fmla="*/ 51 h 225"/>
                <a:gd name="T96" fmla="*/ 19 w 200"/>
                <a:gd name="T97" fmla="*/ 25 h 225"/>
                <a:gd name="T98" fmla="*/ 21 w 200"/>
                <a:gd name="T99" fmla="*/ 29 h 225"/>
                <a:gd name="T100" fmla="*/ 27 w 200"/>
                <a:gd name="T101" fmla="*/ 22 h 225"/>
                <a:gd name="T102" fmla="*/ 19 w 200"/>
                <a:gd name="T103" fmla="*/ 8 h 225"/>
                <a:gd name="T104" fmla="*/ 192 w 200"/>
                <a:gd name="T105" fmla="*/ 4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225">
                  <a:moveTo>
                    <a:pt x="160" y="0"/>
                  </a:moveTo>
                  <a:cubicBezTo>
                    <a:pt x="15" y="0"/>
                    <a:pt x="15" y="0"/>
                    <a:pt x="15" y="0"/>
                  </a:cubicBezTo>
                  <a:cubicBezTo>
                    <a:pt x="12" y="0"/>
                    <a:pt x="11" y="2"/>
                    <a:pt x="11" y="4"/>
                  </a:cubicBezTo>
                  <a:cubicBezTo>
                    <a:pt x="11" y="17"/>
                    <a:pt x="11" y="17"/>
                    <a:pt x="11" y="17"/>
                  </a:cubicBezTo>
                  <a:cubicBezTo>
                    <a:pt x="4" y="18"/>
                    <a:pt x="0" y="21"/>
                    <a:pt x="0" y="26"/>
                  </a:cubicBezTo>
                  <a:cubicBezTo>
                    <a:pt x="0" y="30"/>
                    <a:pt x="4" y="34"/>
                    <a:pt x="11" y="35"/>
                  </a:cubicBezTo>
                  <a:cubicBezTo>
                    <a:pt x="11" y="46"/>
                    <a:pt x="11" y="46"/>
                    <a:pt x="11" y="46"/>
                  </a:cubicBezTo>
                  <a:cubicBezTo>
                    <a:pt x="4" y="47"/>
                    <a:pt x="0" y="51"/>
                    <a:pt x="0" y="55"/>
                  </a:cubicBezTo>
                  <a:cubicBezTo>
                    <a:pt x="0" y="60"/>
                    <a:pt x="4" y="63"/>
                    <a:pt x="11" y="65"/>
                  </a:cubicBezTo>
                  <a:cubicBezTo>
                    <a:pt x="11" y="75"/>
                    <a:pt x="11" y="75"/>
                    <a:pt x="11" y="75"/>
                  </a:cubicBezTo>
                  <a:cubicBezTo>
                    <a:pt x="4" y="76"/>
                    <a:pt x="0" y="80"/>
                    <a:pt x="0" y="85"/>
                  </a:cubicBezTo>
                  <a:cubicBezTo>
                    <a:pt x="0" y="89"/>
                    <a:pt x="4" y="93"/>
                    <a:pt x="11" y="94"/>
                  </a:cubicBezTo>
                  <a:cubicBezTo>
                    <a:pt x="11" y="105"/>
                    <a:pt x="11" y="105"/>
                    <a:pt x="11" y="105"/>
                  </a:cubicBezTo>
                  <a:cubicBezTo>
                    <a:pt x="4" y="106"/>
                    <a:pt x="0" y="109"/>
                    <a:pt x="0" y="114"/>
                  </a:cubicBezTo>
                  <a:cubicBezTo>
                    <a:pt x="0" y="119"/>
                    <a:pt x="4" y="122"/>
                    <a:pt x="11" y="123"/>
                  </a:cubicBezTo>
                  <a:cubicBezTo>
                    <a:pt x="11" y="134"/>
                    <a:pt x="11" y="134"/>
                    <a:pt x="11" y="134"/>
                  </a:cubicBezTo>
                  <a:cubicBezTo>
                    <a:pt x="4" y="135"/>
                    <a:pt x="0" y="139"/>
                    <a:pt x="0" y="143"/>
                  </a:cubicBezTo>
                  <a:cubicBezTo>
                    <a:pt x="0" y="148"/>
                    <a:pt x="4" y="152"/>
                    <a:pt x="11" y="153"/>
                  </a:cubicBezTo>
                  <a:cubicBezTo>
                    <a:pt x="11" y="163"/>
                    <a:pt x="11" y="163"/>
                    <a:pt x="11" y="163"/>
                  </a:cubicBezTo>
                  <a:cubicBezTo>
                    <a:pt x="4" y="164"/>
                    <a:pt x="0" y="168"/>
                    <a:pt x="0" y="173"/>
                  </a:cubicBezTo>
                  <a:cubicBezTo>
                    <a:pt x="0" y="177"/>
                    <a:pt x="4" y="181"/>
                    <a:pt x="11" y="182"/>
                  </a:cubicBezTo>
                  <a:cubicBezTo>
                    <a:pt x="11" y="193"/>
                    <a:pt x="11" y="193"/>
                    <a:pt x="11" y="193"/>
                  </a:cubicBezTo>
                  <a:cubicBezTo>
                    <a:pt x="4" y="194"/>
                    <a:pt x="0" y="197"/>
                    <a:pt x="0" y="202"/>
                  </a:cubicBezTo>
                  <a:cubicBezTo>
                    <a:pt x="0" y="207"/>
                    <a:pt x="4" y="210"/>
                    <a:pt x="11" y="211"/>
                  </a:cubicBezTo>
                  <a:cubicBezTo>
                    <a:pt x="11" y="221"/>
                    <a:pt x="11" y="221"/>
                    <a:pt x="11" y="221"/>
                  </a:cubicBezTo>
                  <a:cubicBezTo>
                    <a:pt x="11" y="223"/>
                    <a:pt x="12" y="225"/>
                    <a:pt x="15" y="225"/>
                  </a:cubicBezTo>
                  <a:cubicBezTo>
                    <a:pt x="160" y="225"/>
                    <a:pt x="160" y="225"/>
                    <a:pt x="160" y="225"/>
                  </a:cubicBezTo>
                  <a:cubicBezTo>
                    <a:pt x="182" y="225"/>
                    <a:pt x="200" y="207"/>
                    <a:pt x="200" y="185"/>
                  </a:cubicBezTo>
                  <a:cubicBezTo>
                    <a:pt x="200" y="40"/>
                    <a:pt x="200" y="40"/>
                    <a:pt x="200" y="40"/>
                  </a:cubicBezTo>
                  <a:cubicBezTo>
                    <a:pt x="200" y="18"/>
                    <a:pt x="182" y="0"/>
                    <a:pt x="160" y="0"/>
                  </a:cubicBezTo>
                  <a:close/>
                  <a:moveTo>
                    <a:pt x="8" y="26"/>
                  </a:moveTo>
                  <a:cubicBezTo>
                    <a:pt x="9" y="26"/>
                    <a:pt x="9" y="25"/>
                    <a:pt x="11" y="25"/>
                  </a:cubicBezTo>
                  <a:cubicBezTo>
                    <a:pt x="11" y="27"/>
                    <a:pt x="11" y="27"/>
                    <a:pt x="11" y="27"/>
                  </a:cubicBezTo>
                  <a:cubicBezTo>
                    <a:pt x="9" y="27"/>
                    <a:pt x="9" y="26"/>
                    <a:pt x="8" y="26"/>
                  </a:cubicBezTo>
                  <a:close/>
                  <a:moveTo>
                    <a:pt x="8" y="55"/>
                  </a:moveTo>
                  <a:cubicBezTo>
                    <a:pt x="9" y="55"/>
                    <a:pt x="9" y="54"/>
                    <a:pt x="11" y="54"/>
                  </a:cubicBezTo>
                  <a:cubicBezTo>
                    <a:pt x="11" y="56"/>
                    <a:pt x="11" y="56"/>
                    <a:pt x="11" y="56"/>
                  </a:cubicBezTo>
                  <a:cubicBezTo>
                    <a:pt x="9" y="56"/>
                    <a:pt x="9" y="56"/>
                    <a:pt x="8" y="55"/>
                  </a:cubicBezTo>
                  <a:close/>
                  <a:moveTo>
                    <a:pt x="8" y="85"/>
                  </a:moveTo>
                  <a:cubicBezTo>
                    <a:pt x="9" y="84"/>
                    <a:pt x="9" y="84"/>
                    <a:pt x="11" y="83"/>
                  </a:cubicBezTo>
                  <a:cubicBezTo>
                    <a:pt x="11" y="86"/>
                    <a:pt x="11" y="86"/>
                    <a:pt x="11" y="86"/>
                  </a:cubicBezTo>
                  <a:cubicBezTo>
                    <a:pt x="9" y="85"/>
                    <a:pt x="9" y="85"/>
                    <a:pt x="8" y="85"/>
                  </a:cubicBezTo>
                  <a:close/>
                  <a:moveTo>
                    <a:pt x="8" y="114"/>
                  </a:moveTo>
                  <a:cubicBezTo>
                    <a:pt x="9" y="114"/>
                    <a:pt x="9" y="113"/>
                    <a:pt x="11" y="113"/>
                  </a:cubicBezTo>
                  <a:cubicBezTo>
                    <a:pt x="11" y="115"/>
                    <a:pt x="11" y="115"/>
                    <a:pt x="11" y="115"/>
                  </a:cubicBezTo>
                  <a:cubicBezTo>
                    <a:pt x="9" y="115"/>
                    <a:pt x="9" y="114"/>
                    <a:pt x="8" y="114"/>
                  </a:cubicBezTo>
                  <a:close/>
                  <a:moveTo>
                    <a:pt x="8" y="143"/>
                  </a:moveTo>
                  <a:cubicBezTo>
                    <a:pt x="9" y="143"/>
                    <a:pt x="9" y="142"/>
                    <a:pt x="11" y="142"/>
                  </a:cubicBezTo>
                  <a:cubicBezTo>
                    <a:pt x="11" y="144"/>
                    <a:pt x="11" y="144"/>
                    <a:pt x="11" y="144"/>
                  </a:cubicBezTo>
                  <a:cubicBezTo>
                    <a:pt x="9" y="144"/>
                    <a:pt x="9" y="144"/>
                    <a:pt x="8" y="143"/>
                  </a:cubicBezTo>
                  <a:close/>
                  <a:moveTo>
                    <a:pt x="8" y="173"/>
                  </a:moveTo>
                  <a:cubicBezTo>
                    <a:pt x="9" y="172"/>
                    <a:pt x="9" y="172"/>
                    <a:pt x="11" y="171"/>
                  </a:cubicBezTo>
                  <a:cubicBezTo>
                    <a:pt x="11" y="174"/>
                    <a:pt x="11" y="174"/>
                    <a:pt x="11" y="174"/>
                  </a:cubicBezTo>
                  <a:cubicBezTo>
                    <a:pt x="9" y="173"/>
                    <a:pt x="9" y="173"/>
                    <a:pt x="8" y="173"/>
                  </a:cubicBezTo>
                  <a:close/>
                  <a:moveTo>
                    <a:pt x="8" y="202"/>
                  </a:moveTo>
                  <a:cubicBezTo>
                    <a:pt x="9" y="202"/>
                    <a:pt x="9" y="201"/>
                    <a:pt x="11" y="201"/>
                  </a:cubicBezTo>
                  <a:cubicBezTo>
                    <a:pt x="11" y="203"/>
                    <a:pt x="11" y="203"/>
                    <a:pt x="11" y="203"/>
                  </a:cubicBezTo>
                  <a:cubicBezTo>
                    <a:pt x="9" y="203"/>
                    <a:pt x="9" y="202"/>
                    <a:pt x="8" y="202"/>
                  </a:cubicBezTo>
                  <a:close/>
                  <a:moveTo>
                    <a:pt x="192" y="185"/>
                  </a:moveTo>
                  <a:cubicBezTo>
                    <a:pt x="192" y="202"/>
                    <a:pt x="177" y="217"/>
                    <a:pt x="160" y="217"/>
                  </a:cubicBezTo>
                  <a:cubicBezTo>
                    <a:pt x="19" y="217"/>
                    <a:pt x="19" y="217"/>
                    <a:pt x="19" y="217"/>
                  </a:cubicBezTo>
                  <a:cubicBezTo>
                    <a:pt x="19" y="201"/>
                    <a:pt x="19" y="201"/>
                    <a:pt x="19" y="201"/>
                  </a:cubicBezTo>
                  <a:cubicBezTo>
                    <a:pt x="20" y="201"/>
                    <a:pt x="20" y="202"/>
                    <a:pt x="21" y="202"/>
                  </a:cubicBezTo>
                  <a:cubicBezTo>
                    <a:pt x="21" y="203"/>
                    <a:pt x="22" y="203"/>
                    <a:pt x="21" y="205"/>
                  </a:cubicBezTo>
                  <a:cubicBezTo>
                    <a:pt x="29" y="207"/>
                    <a:pt x="29" y="207"/>
                    <a:pt x="29" y="207"/>
                  </a:cubicBezTo>
                  <a:cubicBezTo>
                    <a:pt x="30" y="203"/>
                    <a:pt x="29" y="200"/>
                    <a:pt x="27" y="198"/>
                  </a:cubicBezTo>
                  <a:cubicBezTo>
                    <a:pt x="26" y="195"/>
                    <a:pt x="22" y="193"/>
                    <a:pt x="19" y="193"/>
                  </a:cubicBezTo>
                  <a:cubicBezTo>
                    <a:pt x="19" y="172"/>
                    <a:pt x="19" y="172"/>
                    <a:pt x="19" y="172"/>
                  </a:cubicBezTo>
                  <a:cubicBezTo>
                    <a:pt x="20" y="172"/>
                    <a:pt x="20" y="172"/>
                    <a:pt x="21" y="173"/>
                  </a:cubicBezTo>
                  <a:cubicBezTo>
                    <a:pt x="21" y="173"/>
                    <a:pt x="22" y="174"/>
                    <a:pt x="21" y="175"/>
                  </a:cubicBezTo>
                  <a:cubicBezTo>
                    <a:pt x="29" y="178"/>
                    <a:pt x="29" y="178"/>
                    <a:pt x="29" y="178"/>
                  </a:cubicBezTo>
                  <a:cubicBezTo>
                    <a:pt x="30" y="173"/>
                    <a:pt x="29" y="170"/>
                    <a:pt x="27" y="168"/>
                  </a:cubicBezTo>
                  <a:cubicBezTo>
                    <a:pt x="26" y="166"/>
                    <a:pt x="22" y="164"/>
                    <a:pt x="19" y="163"/>
                  </a:cubicBezTo>
                  <a:cubicBezTo>
                    <a:pt x="19" y="142"/>
                    <a:pt x="19" y="142"/>
                    <a:pt x="19" y="142"/>
                  </a:cubicBezTo>
                  <a:cubicBezTo>
                    <a:pt x="20" y="143"/>
                    <a:pt x="20" y="143"/>
                    <a:pt x="21" y="144"/>
                  </a:cubicBezTo>
                  <a:cubicBezTo>
                    <a:pt x="21" y="144"/>
                    <a:pt x="22" y="145"/>
                    <a:pt x="21" y="146"/>
                  </a:cubicBezTo>
                  <a:cubicBezTo>
                    <a:pt x="29" y="148"/>
                    <a:pt x="29" y="148"/>
                    <a:pt x="29" y="148"/>
                  </a:cubicBezTo>
                  <a:cubicBezTo>
                    <a:pt x="30" y="144"/>
                    <a:pt x="29" y="141"/>
                    <a:pt x="27" y="139"/>
                  </a:cubicBezTo>
                  <a:cubicBezTo>
                    <a:pt x="26" y="136"/>
                    <a:pt x="22" y="135"/>
                    <a:pt x="19" y="134"/>
                  </a:cubicBezTo>
                  <a:cubicBezTo>
                    <a:pt x="19" y="113"/>
                    <a:pt x="19" y="113"/>
                    <a:pt x="19" y="113"/>
                  </a:cubicBezTo>
                  <a:cubicBezTo>
                    <a:pt x="20" y="113"/>
                    <a:pt x="20" y="114"/>
                    <a:pt x="21" y="114"/>
                  </a:cubicBezTo>
                  <a:cubicBezTo>
                    <a:pt x="21" y="115"/>
                    <a:pt x="22" y="115"/>
                    <a:pt x="21" y="117"/>
                  </a:cubicBezTo>
                  <a:cubicBezTo>
                    <a:pt x="29" y="119"/>
                    <a:pt x="29" y="119"/>
                    <a:pt x="29" y="119"/>
                  </a:cubicBezTo>
                  <a:cubicBezTo>
                    <a:pt x="30" y="115"/>
                    <a:pt x="29" y="111"/>
                    <a:pt x="27" y="110"/>
                  </a:cubicBezTo>
                  <a:cubicBezTo>
                    <a:pt x="26" y="107"/>
                    <a:pt x="22" y="105"/>
                    <a:pt x="19" y="105"/>
                  </a:cubicBezTo>
                  <a:cubicBezTo>
                    <a:pt x="19" y="83"/>
                    <a:pt x="19" y="83"/>
                    <a:pt x="19" y="83"/>
                  </a:cubicBezTo>
                  <a:cubicBezTo>
                    <a:pt x="20" y="84"/>
                    <a:pt x="20" y="84"/>
                    <a:pt x="21" y="85"/>
                  </a:cubicBezTo>
                  <a:cubicBezTo>
                    <a:pt x="21" y="85"/>
                    <a:pt x="22" y="86"/>
                    <a:pt x="21" y="87"/>
                  </a:cubicBezTo>
                  <a:cubicBezTo>
                    <a:pt x="29" y="90"/>
                    <a:pt x="29" y="90"/>
                    <a:pt x="29" y="90"/>
                  </a:cubicBezTo>
                  <a:cubicBezTo>
                    <a:pt x="30" y="85"/>
                    <a:pt x="29" y="82"/>
                    <a:pt x="27" y="80"/>
                  </a:cubicBezTo>
                  <a:cubicBezTo>
                    <a:pt x="26" y="78"/>
                    <a:pt x="22" y="76"/>
                    <a:pt x="19" y="75"/>
                  </a:cubicBezTo>
                  <a:cubicBezTo>
                    <a:pt x="19" y="54"/>
                    <a:pt x="19" y="54"/>
                    <a:pt x="19" y="54"/>
                  </a:cubicBezTo>
                  <a:cubicBezTo>
                    <a:pt x="20" y="54"/>
                    <a:pt x="20" y="55"/>
                    <a:pt x="21" y="56"/>
                  </a:cubicBezTo>
                  <a:cubicBezTo>
                    <a:pt x="21" y="56"/>
                    <a:pt x="22" y="56"/>
                    <a:pt x="21" y="58"/>
                  </a:cubicBezTo>
                  <a:cubicBezTo>
                    <a:pt x="29" y="60"/>
                    <a:pt x="29" y="60"/>
                    <a:pt x="29" y="60"/>
                  </a:cubicBezTo>
                  <a:cubicBezTo>
                    <a:pt x="30" y="56"/>
                    <a:pt x="29" y="53"/>
                    <a:pt x="27" y="51"/>
                  </a:cubicBezTo>
                  <a:cubicBezTo>
                    <a:pt x="26" y="48"/>
                    <a:pt x="22" y="47"/>
                    <a:pt x="19" y="46"/>
                  </a:cubicBezTo>
                  <a:cubicBezTo>
                    <a:pt x="19" y="25"/>
                    <a:pt x="19" y="25"/>
                    <a:pt x="19" y="25"/>
                  </a:cubicBezTo>
                  <a:cubicBezTo>
                    <a:pt x="20" y="25"/>
                    <a:pt x="20" y="26"/>
                    <a:pt x="21" y="26"/>
                  </a:cubicBezTo>
                  <a:cubicBezTo>
                    <a:pt x="21" y="26"/>
                    <a:pt x="22" y="27"/>
                    <a:pt x="21" y="29"/>
                  </a:cubicBezTo>
                  <a:cubicBezTo>
                    <a:pt x="29" y="31"/>
                    <a:pt x="29" y="31"/>
                    <a:pt x="29" y="31"/>
                  </a:cubicBezTo>
                  <a:cubicBezTo>
                    <a:pt x="30" y="27"/>
                    <a:pt x="29" y="23"/>
                    <a:pt x="27" y="22"/>
                  </a:cubicBezTo>
                  <a:cubicBezTo>
                    <a:pt x="26" y="19"/>
                    <a:pt x="22" y="17"/>
                    <a:pt x="19" y="16"/>
                  </a:cubicBezTo>
                  <a:cubicBezTo>
                    <a:pt x="19" y="8"/>
                    <a:pt x="19" y="8"/>
                    <a:pt x="19" y="8"/>
                  </a:cubicBezTo>
                  <a:cubicBezTo>
                    <a:pt x="160" y="8"/>
                    <a:pt x="160" y="8"/>
                    <a:pt x="160" y="8"/>
                  </a:cubicBezTo>
                  <a:cubicBezTo>
                    <a:pt x="177" y="8"/>
                    <a:pt x="192" y="22"/>
                    <a:pt x="192" y="40"/>
                  </a:cubicBezTo>
                  <a:lnTo>
                    <a:pt x="192"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7" name="Teal Tile"/>
          <p:cNvGrpSpPr/>
          <p:nvPr userDrawn="1"/>
        </p:nvGrpSpPr>
        <p:grpSpPr>
          <a:xfrm>
            <a:off x="1016507" y="4682828"/>
            <a:ext cx="1325880" cy="1325880"/>
            <a:chOff x="1020317" y="4686638"/>
            <a:chExt cx="1325880" cy="1325880"/>
          </a:xfrm>
        </p:grpSpPr>
        <p:sp>
          <p:nvSpPr>
            <p:cNvPr id="38" name="Rectangle 37"/>
            <p:cNvSpPr/>
            <p:nvPr/>
          </p:nvSpPr>
          <p:spPr bwMode="auto">
            <a:xfrm>
              <a:off x="1020317" y="4686638"/>
              <a:ext cx="1325880" cy="13258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9" name="Freeform 13"/>
            <p:cNvSpPr>
              <a:spLocks noEditPoints="1"/>
            </p:cNvSpPr>
            <p:nvPr/>
          </p:nvSpPr>
          <p:spPr bwMode="auto">
            <a:xfrm>
              <a:off x="1455948" y="4930478"/>
              <a:ext cx="454618" cy="838200"/>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een Tile"/>
          <p:cNvGrpSpPr/>
          <p:nvPr userDrawn="1"/>
        </p:nvGrpSpPr>
        <p:grpSpPr>
          <a:xfrm>
            <a:off x="2514069" y="4682828"/>
            <a:ext cx="1325880" cy="1325880"/>
            <a:chOff x="2514069" y="4682828"/>
            <a:chExt cx="1325880" cy="1325880"/>
          </a:xfrm>
        </p:grpSpPr>
        <p:sp>
          <p:nvSpPr>
            <p:cNvPr id="41" name="Rectangle 40"/>
            <p:cNvSpPr/>
            <p:nvPr/>
          </p:nvSpPr>
          <p:spPr bwMode="auto">
            <a:xfrm>
              <a:off x="2514069" y="4682828"/>
              <a:ext cx="1325880" cy="13258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46" name="Freeform 73"/>
            <p:cNvSpPr>
              <a:spLocks noEditPoints="1"/>
            </p:cNvSpPr>
            <p:nvPr userDrawn="1"/>
          </p:nvSpPr>
          <p:spPr bwMode="auto">
            <a:xfrm>
              <a:off x="2757463" y="5062311"/>
              <a:ext cx="839092" cy="702557"/>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grpSp>
      <p:sp useBgFill="1">
        <p:nvSpPr>
          <p:cNvPr id="4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4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81452" y="3231974"/>
            <a:ext cx="6718301" cy="1232464"/>
          </a:xfrm>
        </p:spPr>
        <p:txBody>
          <a:bodyPr anchor="ctr">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4181452" y="5029200"/>
            <a:ext cx="6870702" cy="46325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useBgFill="1">
        <p:nvSpPr>
          <p:cNvPr id="45" name="Bottom Mask"/>
          <p:cNvSpPr/>
          <p:nvPr userDrawn="1"/>
        </p:nvSpPr>
        <p:spPr bwMode="auto">
          <a:xfrm>
            <a:off x="0" y="6010275"/>
            <a:ext cx="12188826"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05768"/>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05768"/>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MS_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72694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em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Demo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6" name="Demo Tile"/>
          <p:cNvGrpSpPr/>
          <p:nvPr userDrawn="1"/>
        </p:nvGrpSpPr>
        <p:grpSpPr>
          <a:xfrm>
            <a:off x="1017613" y="3187884"/>
            <a:ext cx="2827252" cy="2827252"/>
            <a:chOff x="1022073" y="-1135906"/>
            <a:chExt cx="2827252" cy="2827252"/>
          </a:xfrm>
        </p:grpSpPr>
        <p:sp>
          <p:nvSpPr>
            <p:cNvPr id="17" name="Rectangle 16"/>
            <p:cNvSpPr/>
            <p:nvPr/>
          </p:nvSpPr>
          <p:spPr bwMode="auto">
            <a:xfrm>
              <a:off x="1022073" y="-1135906"/>
              <a:ext cx="2827252" cy="282725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8" name="Light bulb Icon"/>
            <p:cNvSpPr>
              <a:spLocks noEditPoints="1"/>
            </p:cNvSpPr>
            <p:nvPr/>
          </p:nvSpPr>
          <p:spPr bwMode="auto">
            <a:xfrm>
              <a:off x="1945077" y="-620805"/>
              <a:ext cx="979488" cy="1797050"/>
            </a:xfrm>
            <a:custGeom>
              <a:avLst/>
              <a:gdLst>
                <a:gd name="T0" fmla="*/ 18 w 122"/>
                <a:gd name="T1" fmla="*/ 137 h 224"/>
                <a:gd name="T2" fmla="*/ 105 w 122"/>
                <a:gd name="T3" fmla="*/ 22 h 224"/>
                <a:gd name="T4" fmla="*/ 119 w 122"/>
                <a:gd name="T5" fmla="*/ 29 h 224"/>
                <a:gd name="T6" fmla="*/ 119 w 122"/>
                <a:gd name="T7" fmla="*/ 41 h 224"/>
                <a:gd name="T8" fmla="*/ 17 w 122"/>
                <a:gd name="T9" fmla="*/ 75 h 224"/>
                <a:gd name="T10" fmla="*/ 14 w 122"/>
                <a:gd name="T11" fmla="*/ 76 h 224"/>
                <a:gd name="T12" fmla="*/ 2 w 122"/>
                <a:gd name="T13" fmla="*/ 64 h 224"/>
                <a:gd name="T14" fmla="*/ 10 w 122"/>
                <a:gd name="T15" fmla="*/ 50 h 224"/>
                <a:gd name="T16" fmla="*/ 8 w 122"/>
                <a:gd name="T17" fmla="*/ 58 h 224"/>
                <a:gd name="T18" fmla="*/ 9 w 122"/>
                <a:gd name="T19" fmla="*/ 66 h 224"/>
                <a:gd name="T20" fmla="*/ 14 w 122"/>
                <a:gd name="T21" fmla="*/ 70 h 224"/>
                <a:gd name="T22" fmla="*/ 111 w 122"/>
                <a:gd name="T23" fmla="*/ 41 h 224"/>
                <a:gd name="T24" fmla="*/ 115 w 122"/>
                <a:gd name="T25" fmla="*/ 35 h 224"/>
                <a:gd name="T26" fmla="*/ 108 w 122"/>
                <a:gd name="T27" fmla="*/ 27 h 224"/>
                <a:gd name="T28" fmla="*/ 12 w 122"/>
                <a:gd name="T29" fmla="*/ 56 h 224"/>
                <a:gd name="T30" fmla="*/ 10 w 122"/>
                <a:gd name="T31" fmla="*/ 16 h 224"/>
                <a:gd name="T32" fmla="*/ 73 w 122"/>
                <a:gd name="T33" fmla="*/ 9 h 224"/>
                <a:gd name="T34" fmla="*/ 67 w 122"/>
                <a:gd name="T35" fmla="*/ 27 h 224"/>
                <a:gd name="T36" fmla="*/ 14 w 122"/>
                <a:gd name="T37" fmla="*/ 42 h 224"/>
                <a:gd name="T38" fmla="*/ 2 w 122"/>
                <a:gd name="T39" fmla="*/ 31 h 224"/>
                <a:gd name="T40" fmla="*/ 9 w 122"/>
                <a:gd name="T41" fmla="*/ 32 h 224"/>
                <a:gd name="T42" fmla="*/ 16 w 122"/>
                <a:gd name="T43" fmla="*/ 36 h 224"/>
                <a:gd name="T44" fmla="*/ 69 w 122"/>
                <a:gd name="T45" fmla="*/ 14 h 224"/>
                <a:gd name="T46" fmla="*/ 63 w 122"/>
                <a:gd name="T47" fmla="*/ 7 h 224"/>
                <a:gd name="T48" fmla="*/ 12 w 122"/>
                <a:gd name="T49" fmla="*/ 22 h 224"/>
                <a:gd name="T50" fmla="*/ 113 w 122"/>
                <a:gd name="T51" fmla="*/ 114 h 224"/>
                <a:gd name="T52" fmla="*/ 99 w 122"/>
                <a:gd name="T53" fmla="*/ 124 h 224"/>
                <a:gd name="T54" fmla="*/ 110 w 122"/>
                <a:gd name="T55" fmla="*/ 137 h 224"/>
                <a:gd name="T56" fmla="*/ 87 w 122"/>
                <a:gd name="T57" fmla="*/ 208 h 224"/>
                <a:gd name="T58" fmla="*/ 74 w 122"/>
                <a:gd name="T59" fmla="*/ 224 h 224"/>
                <a:gd name="T60" fmla="*/ 41 w 122"/>
                <a:gd name="T61" fmla="*/ 213 h 224"/>
                <a:gd name="T62" fmla="*/ 18 w 122"/>
                <a:gd name="T63" fmla="*/ 187 h 224"/>
                <a:gd name="T64" fmla="*/ 29 w 122"/>
                <a:gd name="T65" fmla="*/ 137 h 224"/>
                <a:gd name="T66" fmla="*/ 23 w 122"/>
                <a:gd name="T67" fmla="*/ 113 h 224"/>
                <a:gd name="T68" fmla="*/ 10 w 122"/>
                <a:gd name="T69" fmla="*/ 109 h 224"/>
                <a:gd name="T70" fmla="*/ 2 w 122"/>
                <a:gd name="T71" fmla="*/ 98 h 224"/>
                <a:gd name="T72" fmla="*/ 3 w 122"/>
                <a:gd name="T73" fmla="*/ 89 h 224"/>
                <a:gd name="T74" fmla="*/ 105 w 122"/>
                <a:gd name="T75" fmla="*/ 55 h 224"/>
                <a:gd name="T76" fmla="*/ 120 w 122"/>
                <a:gd name="T77" fmla="*/ 66 h 224"/>
                <a:gd name="T78" fmla="*/ 113 w 122"/>
                <a:gd name="T79" fmla="*/ 81 h 224"/>
                <a:gd name="T80" fmla="*/ 56 w 122"/>
                <a:gd name="T81" fmla="*/ 105 h 224"/>
                <a:gd name="T82" fmla="*/ 72 w 122"/>
                <a:gd name="T83" fmla="*/ 137 h 224"/>
                <a:gd name="T84" fmla="*/ 82 w 122"/>
                <a:gd name="T85" fmla="*/ 95 h 224"/>
                <a:gd name="T86" fmla="*/ 119 w 122"/>
                <a:gd name="T87" fmla="*/ 96 h 224"/>
                <a:gd name="T88" fmla="*/ 113 w 122"/>
                <a:gd name="T89" fmla="*/ 114 h 224"/>
                <a:gd name="T90" fmla="*/ 111 w 122"/>
                <a:gd name="T91" fmla="*/ 75 h 224"/>
                <a:gd name="T92" fmla="*/ 115 w 122"/>
                <a:gd name="T93" fmla="*/ 68 h 224"/>
                <a:gd name="T94" fmla="*/ 108 w 122"/>
                <a:gd name="T95" fmla="*/ 61 h 224"/>
                <a:gd name="T96" fmla="*/ 25 w 122"/>
                <a:gd name="T97" fmla="*/ 86 h 224"/>
                <a:gd name="T98" fmla="*/ 12 w 122"/>
                <a:gd name="T99" fmla="*/ 89 h 224"/>
                <a:gd name="T100" fmla="*/ 8 w 122"/>
                <a:gd name="T101" fmla="*/ 92 h 224"/>
                <a:gd name="T102" fmla="*/ 8 w 122"/>
                <a:gd name="T103" fmla="*/ 96 h 224"/>
                <a:gd name="T104" fmla="*/ 12 w 122"/>
                <a:gd name="T105" fmla="*/ 103 h 224"/>
                <a:gd name="T106" fmla="*/ 25 w 122"/>
                <a:gd name="T107" fmla="*/ 107 h 224"/>
                <a:gd name="T108" fmla="*/ 35 w 122"/>
                <a:gd name="T109" fmla="*/ 120 h 224"/>
                <a:gd name="T110" fmla="*/ 50 w 122"/>
                <a:gd name="T111" fmla="*/ 137 h 224"/>
                <a:gd name="T112" fmla="*/ 48 w 122"/>
                <a:gd name="T113" fmla="*/ 100 h 224"/>
                <a:gd name="T114" fmla="*/ 49 w 122"/>
                <a:gd name="T115" fmla="*/ 93 h 224"/>
                <a:gd name="T116" fmla="*/ 113 w 122"/>
                <a:gd name="T117" fmla="*/ 98 h 224"/>
                <a:gd name="T118" fmla="*/ 84 w 122"/>
                <a:gd name="T119" fmla="*/ 101 h 224"/>
                <a:gd name="T120" fmla="*/ 78 w 122"/>
                <a:gd name="T121" fmla="*/ 137 h 224"/>
                <a:gd name="T122" fmla="*/ 93 w 122"/>
                <a:gd name="T123" fmla="*/ 124 h 224"/>
                <a:gd name="T124" fmla="*/ 111 w 122"/>
                <a:gd name="T125" fmla="*/ 1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 h="224">
                  <a:moveTo>
                    <a:pt x="18" y="137"/>
                  </a:moveTo>
                  <a:cubicBezTo>
                    <a:pt x="18" y="137"/>
                    <a:pt x="18" y="137"/>
                    <a:pt x="18" y="137"/>
                  </a:cubicBezTo>
                  <a:moveTo>
                    <a:pt x="10" y="50"/>
                  </a:moveTo>
                  <a:cubicBezTo>
                    <a:pt x="105" y="22"/>
                    <a:pt x="105" y="22"/>
                    <a:pt x="105" y="22"/>
                  </a:cubicBezTo>
                  <a:cubicBezTo>
                    <a:pt x="106" y="21"/>
                    <a:pt x="107" y="21"/>
                    <a:pt x="108" y="21"/>
                  </a:cubicBezTo>
                  <a:cubicBezTo>
                    <a:pt x="113" y="21"/>
                    <a:pt x="118" y="24"/>
                    <a:pt x="119" y="29"/>
                  </a:cubicBezTo>
                  <a:cubicBezTo>
                    <a:pt x="120" y="33"/>
                    <a:pt x="120" y="33"/>
                    <a:pt x="120" y="33"/>
                  </a:cubicBezTo>
                  <a:cubicBezTo>
                    <a:pt x="121" y="36"/>
                    <a:pt x="121" y="39"/>
                    <a:pt x="119" y="41"/>
                  </a:cubicBezTo>
                  <a:cubicBezTo>
                    <a:pt x="118" y="44"/>
                    <a:pt x="116" y="46"/>
                    <a:pt x="113" y="47"/>
                  </a:cubicBezTo>
                  <a:cubicBezTo>
                    <a:pt x="17" y="75"/>
                    <a:pt x="17" y="75"/>
                    <a:pt x="17" y="75"/>
                  </a:cubicBezTo>
                  <a:cubicBezTo>
                    <a:pt x="16" y="76"/>
                    <a:pt x="15" y="76"/>
                    <a:pt x="14" y="76"/>
                  </a:cubicBezTo>
                  <a:cubicBezTo>
                    <a:pt x="14" y="76"/>
                    <a:pt x="14" y="76"/>
                    <a:pt x="14" y="76"/>
                  </a:cubicBezTo>
                  <a:cubicBezTo>
                    <a:pt x="9" y="76"/>
                    <a:pt x="5" y="73"/>
                    <a:pt x="3" y="68"/>
                  </a:cubicBezTo>
                  <a:cubicBezTo>
                    <a:pt x="2" y="64"/>
                    <a:pt x="2" y="64"/>
                    <a:pt x="2" y="64"/>
                  </a:cubicBezTo>
                  <a:cubicBezTo>
                    <a:pt x="1" y="61"/>
                    <a:pt x="2" y="58"/>
                    <a:pt x="3" y="56"/>
                  </a:cubicBezTo>
                  <a:cubicBezTo>
                    <a:pt x="5" y="53"/>
                    <a:pt x="7" y="51"/>
                    <a:pt x="10" y="50"/>
                  </a:cubicBezTo>
                  <a:close/>
                  <a:moveTo>
                    <a:pt x="12" y="56"/>
                  </a:moveTo>
                  <a:cubicBezTo>
                    <a:pt x="10" y="56"/>
                    <a:pt x="9" y="57"/>
                    <a:pt x="8" y="58"/>
                  </a:cubicBezTo>
                  <a:cubicBezTo>
                    <a:pt x="8" y="60"/>
                    <a:pt x="8" y="61"/>
                    <a:pt x="8" y="62"/>
                  </a:cubicBezTo>
                  <a:cubicBezTo>
                    <a:pt x="9" y="66"/>
                    <a:pt x="9" y="66"/>
                    <a:pt x="9" y="66"/>
                  </a:cubicBezTo>
                  <a:cubicBezTo>
                    <a:pt x="10" y="68"/>
                    <a:pt x="12" y="70"/>
                    <a:pt x="14" y="70"/>
                  </a:cubicBezTo>
                  <a:cubicBezTo>
                    <a:pt x="14" y="70"/>
                    <a:pt x="14" y="70"/>
                    <a:pt x="14" y="70"/>
                  </a:cubicBezTo>
                  <a:cubicBezTo>
                    <a:pt x="15" y="70"/>
                    <a:pt x="15" y="70"/>
                    <a:pt x="16" y="70"/>
                  </a:cubicBezTo>
                  <a:cubicBezTo>
                    <a:pt x="111" y="41"/>
                    <a:pt x="111" y="41"/>
                    <a:pt x="111" y="41"/>
                  </a:cubicBezTo>
                  <a:cubicBezTo>
                    <a:pt x="112" y="41"/>
                    <a:pt x="113" y="40"/>
                    <a:pt x="114" y="39"/>
                  </a:cubicBezTo>
                  <a:cubicBezTo>
                    <a:pt x="115" y="37"/>
                    <a:pt x="115" y="36"/>
                    <a:pt x="115" y="35"/>
                  </a:cubicBezTo>
                  <a:cubicBezTo>
                    <a:pt x="113" y="31"/>
                    <a:pt x="113" y="31"/>
                    <a:pt x="113" y="31"/>
                  </a:cubicBezTo>
                  <a:cubicBezTo>
                    <a:pt x="113" y="29"/>
                    <a:pt x="111" y="27"/>
                    <a:pt x="108" y="27"/>
                  </a:cubicBezTo>
                  <a:cubicBezTo>
                    <a:pt x="108" y="27"/>
                    <a:pt x="107" y="27"/>
                    <a:pt x="107" y="27"/>
                  </a:cubicBezTo>
                  <a:lnTo>
                    <a:pt x="12" y="56"/>
                  </a:lnTo>
                  <a:close/>
                  <a:moveTo>
                    <a:pt x="2" y="31"/>
                  </a:moveTo>
                  <a:cubicBezTo>
                    <a:pt x="0" y="25"/>
                    <a:pt x="4" y="18"/>
                    <a:pt x="10" y="16"/>
                  </a:cubicBezTo>
                  <a:cubicBezTo>
                    <a:pt x="59" y="1"/>
                    <a:pt x="59" y="1"/>
                    <a:pt x="59" y="1"/>
                  </a:cubicBezTo>
                  <a:cubicBezTo>
                    <a:pt x="65" y="0"/>
                    <a:pt x="72" y="3"/>
                    <a:pt x="73" y="9"/>
                  </a:cubicBezTo>
                  <a:cubicBezTo>
                    <a:pt x="75" y="12"/>
                    <a:pt x="75" y="12"/>
                    <a:pt x="75" y="12"/>
                  </a:cubicBezTo>
                  <a:cubicBezTo>
                    <a:pt x="76" y="18"/>
                    <a:pt x="73" y="25"/>
                    <a:pt x="67" y="27"/>
                  </a:cubicBezTo>
                  <a:cubicBezTo>
                    <a:pt x="18" y="42"/>
                    <a:pt x="18" y="42"/>
                    <a:pt x="18" y="42"/>
                  </a:cubicBezTo>
                  <a:cubicBezTo>
                    <a:pt x="16" y="42"/>
                    <a:pt x="15" y="42"/>
                    <a:pt x="14" y="42"/>
                  </a:cubicBezTo>
                  <a:cubicBezTo>
                    <a:pt x="9" y="42"/>
                    <a:pt x="5" y="39"/>
                    <a:pt x="3" y="34"/>
                  </a:cubicBezTo>
                  <a:lnTo>
                    <a:pt x="2" y="31"/>
                  </a:lnTo>
                  <a:close/>
                  <a:moveTo>
                    <a:pt x="8" y="29"/>
                  </a:moveTo>
                  <a:cubicBezTo>
                    <a:pt x="9" y="32"/>
                    <a:pt x="9" y="32"/>
                    <a:pt x="9" y="32"/>
                  </a:cubicBezTo>
                  <a:cubicBezTo>
                    <a:pt x="10" y="35"/>
                    <a:pt x="12" y="36"/>
                    <a:pt x="14" y="36"/>
                  </a:cubicBezTo>
                  <a:cubicBezTo>
                    <a:pt x="15" y="36"/>
                    <a:pt x="15" y="36"/>
                    <a:pt x="16" y="36"/>
                  </a:cubicBezTo>
                  <a:cubicBezTo>
                    <a:pt x="65" y="21"/>
                    <a:pt x="65" y="21"/>
                    <a:pt x="65" y="21"/>
                  </a:cubicBezTo>
                  <a:cubicBezTo>
                    <a:pt x="68" y="20"/>
                    <a:pt x="70" y="17"/>
                    <a:pt x="69" y="14"/>
                  </a:cubicBezTo>
                  <a:cubicBezTo>
                    <a:pt x="68" y="11"/>
                    <a:pt x="68" y="11"/>
                    <a:pt x="68" y="11"/>
                  </a:cubicBezTo>
                  <a:cubicBezTo>
                    <a:pt x="67" y="8"/>
                    <a:pt x="65" y="7"/>
                    <a:pt x="63" y="7"/>
                  </a:cubicBezTo>
                  <a:cubicBezTo>
                    <a:pt x="62" y="7"/>
                    <a:pt x="62" y="7"/>
                    <a:pt x="61" y="7"/>
                  </a:cubicBezTo>
                  <a:cubicBezTo>
                    <a:pt x="12" y="22"/>
                    <a:pt x="12" y="22"/>
                    <a:pt x="12" y="22"/>
                  </a:cubicBezTo>
                  <a:cubicBezTo>
                    <a:pt x="9" y="23"/>
                    <a:pt x="7" y="26"/>
                    <a:pt x="8" y="29"/>
                  </a:cubicBezTo>
                  <a:close/>
                  <a:moveTo>
                    <a:pt x="113" y="114"/>
                  </a:moveTo>
                  <a:cubicBezTo>
                    <a:pt x="105" y="116"/>
                    <a:pt x="105" y="116"/>
                    <a:pt x="105" y="116"/>
                  </a:cubicBezTo>
                  <a:cubicBezTo>
                    <a:pt x="102" y="117"/>
                    <a:pt x="99" y="121"/>
                    <a:pt x="99" y="124"/>
                  </a:cubicBezTo>
                  <a:cubicBezTo>
                    <a:pt x="99" y="137"/>
                    <a:pt x="99" y="137"/>
                    <a:pt x="99" y="137"/>
                  </a:cubicBezTo>
                  <a:cubicBezTo>
                    <a:pt x="110" y="137"/>
                    <a:pt x="110" y="137"/>
                    <a:pt x="110" y="137"/>
                  </a:cubicBezTo>
                  <a:cubicBezTo>
                    <a:pt x="110" y="187"/>
                    <a:pt x="110" y="187"/>
                    <a:pt x="110" y="187"/>
                  </a:cubicBezTo>
                  <a:cubicBezTo>
                    <a:pt x="110" y="198"/>
                    <a:pt x="100" y="207"/>
                    <a:pt x="87" y="208"/>
                  </a:cubicBezTo>
                  <a:cubicBezTo>
                    <a:pt x="87" y="213"/>
                    <a:pt x="87" y="213"/>
                    <a:pt x="87" y="213"/>
                  </a:cubicBezTo>
                  <a:cubicBezTo>
                    <a:pt x="87" y="219"/>
                    <a:pt x="81" y="224"/>
                    <a:pt x="74" y="224"/>
                  </a:cubicBezTo>
                  <a:cubicBezTo>
                    <a:pt x="54" y="224"/>
                    <a:pt x="54" y="224"/>
                    <a:pt x="54" y="224"/>
                  </a:cubicBezTo>
                  <a:cubicBezTo>
                    <a:pt x="47" y="224"/>
                    <a:pt x="41" y="219"/>
                    <a:pt x="41" y="213"/>
                  </a:cubicBezTo>
                  <a:cubicBezTo>
                    <a:pt x="41" y="208"/>
                    <a:pt x="41" y="208"/>
                    <a:pt x="41" y="208"/>
                  </a:cubicBezTo>
                  <a:cubicBezTo>
                    <a:pt x="28" y="207"/>
                    <a:pt x="18" y="198"/>
                    <a:pt x="18" y="187"/>
                  </a:cubicBezTo>
                  <a:cubicBezTo>
                    <a:pt x="18" y="137"/>
                    <a:pt x="18" y="137"/>
                    <a:pt x="18" y="137"/>
                  </a:cubicBezTo>
                  <a:cubicBezTo>
                    <a:pt x="29" y="137"/>
                    <a:pt x="29" y="137"/>
                    <a:pt x="29" y="137"/>
                  </a:cubicBezTo>
                  <a:cubicBezTo>
                    <a:pt x="29" y="120"/>
                    <a:pt x="29" y="120"/>
                    <a:pt x="29" y="120"/>
                  </a:cubicBezTo>
                  <a:cubicBezTo>
                    <a:pt x="29" y="117"/>
                    <a:pt x="26" y="113"/>
                    <a:pt x="23" y="113"/>
                  </a:cubicBezTo>
                  <a:cubicBezTo>
                    <a:pt x="12" y="109"/>
                    <a:pt x="12" y="109"/>
                    <a:pt x="12" y="109"/>
                  </a:cubicBezTo>
                  <a:cubicBezTo>
                    <a:pt x="10" y="109"/>
                    <a:pt x="10" y="109"/>
                    <a:pt x="10" y="109"/>
                  </a:cubicBezTo>
                  <a:cubicBezTo>
                    <a:pt x="7" y="108"/>
                    <a:pt x="4" y="105"/>
                    <a:pt x="3" y="102"/>
                  </a:cubicBezTo>
                  <a:cubicBezTo>
                    <a:pt x="2" y="98"/>
                    <a:pt x="2" y="98"/>
                    <a:pt x="2" y="98"/>
                  </a:cubicBezTo>
                  <a:cubicBezTo>
                    <a:pt x="2" y="97"/>
                    <a:pt x="2" y="97"/>
                    <a:pt x="2" y="96"/>
                  </a:cubicBezTo>
                  <a:cubicBezTo>
                    <a:pt x="2" y="94"/>
                    <a:pt x="2" y="91"/>
                    <a:pt x="3" y="89"/>
                  </a:cubicBezTo>
                  <a:cubicBezTo>
                    <a:pt x="5" y="87"/>
                    <a:pt x="7" y="85"/>
                    <a:pt x="10" y="84"/>
                  </a:cubicBezTo>
                  <a:cubicBezTo>
                    <a:pt x="105" y="55"/>
                    <a:pt x="105" y="55"/>
                    <a:pt x="105" y="55"/>
                  </a:cubicBezTo>
                  <a:cubicBezTo>
                    <a:pt x="111" y="54"/>
                    <a:pt x="118" y="57"/>
                    <a:pt x="119" y="63"/>
                  </a:cubicBezTo>
                  <a:cubicBezTo>
                    <a:pt x="120" y="66"/>
                    <a:pt x="120" y="66"/>
                    <a:pt x="120" y="66"/>
                  </a:cubicBezTo>
                  <a:cubicBezTo>
                    <a:pt x="121" y="69"/>
                    <a:pt x="121" y="72"/>
                    <a:pt x="119" y="75"/>
                  </a:cubicBezTo>
                  <a:cubicBezTo>
                    <a:pt x="118" y="78"/>
                    <a:pt x="116" y="80"/>
                    <a:pt x="113" y="81"/>
                  </a:cubicBezTo>
                  <a:cubicBezTo>
                    <a:pt x="54" y="98"/>
                    <a:pt x="54" y="98"/>
                    <a:pt x="54" y="98"/>
                  </a:cubicBezTo>
                  <a:cubicBezTo>
                    <a:pt x="55" y="100"/>
                    <a:pt x="56" y="103"/>
                    <a:pt x="56" y="105"/>
                  </a:cubicBezTo>
                  <a:cubicBezTo>
                    <a:pt x="56" y="137"/>
                    <a:pt x="56" y="137"/>
                    <a:pt x="56" y="137"/>
                  </a:cubicBezTo>
                  <a:cubicBezTo>
                    <a:pt x="72" y="137"/>
                    <a:pt x="72" y="137"/>
                    <a:pt x="72" y="137"/>
                  </a:cubicBezTo>
                  <a:cubicBezTo>
                    <a:pt x="72" y="109"/>
                    <a:pt x="72" y="109"/>
                    <a:pt x="72" y="109"/>
                  </a:cubicBezTo>
                  <a:cubicBezTo>
                    <a:pt x="72" y="103"/>
                    <a:pt x="77" y="97"/>
                    <a:pt x="82" y="95"/>
                  </a:cubicBezTo>
                  <a:cubicBezTo>
                    <a:pt x="105" y="89"/>
                    <a:pt x="105" y="89"/>
                    <a:pt x="105" y="89"/>
                  </a:cubicBezTo>
                  <a:cubicBezTo>
                    <a:pt x="111" y="87"/>
                    <a:pt x="118" y="91"/>
                    <a:pt x="119" y="96"/>
                  </a:cubicBezTo>
                  <a:cubicBezTo>
                    <a:pt x="120" y="100"/>
                    <a:pt x="120" y="100"/>
                    <a:pt x="120" y="100"/>
                  </a:cubicBezTo>
                  <a:cubicBezTo>
                    <a:pt x="122" y="106"/>
                    <a:pt x="119" y="112"/>
                    <a:pt x="113" y="114"/>
                  </a:cubicBezTo>
                  <a:close/>
                  <a:moveTo>
                    <a:pt x="49" y="93"/>
                  </a:moveTo>
                  <a:cubicBezTo>
                    <a:pt x="111" y="75"/>
                    <a:pt x="111" y="75"/>
                    <a:pt x="111" y="75"/>
                  </a:cubicBezTo>
                  <a:cubicBezTo>
                    <a:pt x="112" y="74"/>
                    <a:pt x="113" y="74"/>
                    <a:pt x="114" y="72"/>
                  </a:cubicBezTo>
                  <a:cubicBezTo>
                    <a:pt x="115" y="71"/>
                    <a:pt x="115" y="70"/>
                    <a:pt x="115" y="68"/>
                  </a:cubicBezTo>
                  <a:cubicBezTo>
                    <a:pt x="113" y="65"/>
                    <a:pt x="113" y="65"/>
                    <a:pt x="113" y="65"/>
                  </a:cubicBezTo>
                  <a:cubicBezTo>
                    <a:pt x="113" y="62"/>
                    <a:pt x="111" y="61"/>
                    <a:pt x="108" y="61"/>
                  </a:cubicBezTo>
                  <a:cubicBezTo>
                    <a:pt x="108" y="61"/>
                    <a:pt x="107" y="61"/>
                    <a:pt x="107" y="61"/>
                  </a:cubicBezTo>
                  <a:cubicBezTo>
                    <a:pt x="25" y="86"/>
                    <a:pt x="25" y="86"/>
                    <a:pt x="25" y="86"/>
                  </a:cubicBezTo>
                  <a:cubicBezTo>
                    <a:pt x="13" y="89"/>
                    <a:pt x="13" y="89"/>
                    <a:pt x="13" y="89"/>
                  </a:cubicBezTo>
                  <a:cubicBezTo>
                    <a:pt x="12" y="89"/>
                    <a:pt x="12" y="89"/>
                    <a:pt x="12" y="89"/>
                  </a:cubicBezTo>
                  <a:cubicBezTo>
                    <a:pt x="12" y="90"/>
                    <a:pt x="12" y="90"/>
                    <a:pt x="12" y="90"/>
                  </a:cubicBezTo>
                  <a:cubicBezTo>
                    <a:pt x="10" y="90"/>
                    <a:pt x="9" y="91"/>
                    <a:pt x="8" y="92"/>
                  </a:cubicBezTo>
                  <a:cubicBezTo>
                    <a:pt x="8" y="93"/>
                    <a:pt x="8" y="95"/>
                    <a:pt x="8" y="96"/>
                  </a:cubicBezTo>
                  <a:cubicBezTo>
                    <a:pt x="8" y="96"/>
                    <a:pt x="8" y="96"/>
                    <a:pt x="8" y="96"/>
                  </a:cubicBezTo>
                  <a:cubicBezTo>
                    <a:pt x="9" y="100"/>
                    <a:pt x="9" y="100"/>
                    <a:pt x="9" y="100"/>
                  </a:cubicBezTo>
                  <a:cubicBezTo>
                    <a:pt x="10" y="101"/>
                    <a:pt x="11" y="103"/>
                    <a:pt x="12" y="103"/>
                  </a:cubicBezTo>
                  <a:cubicBezTo>
                    <a:pt x="13" y="103"/>
                    <a:pt x="13" y="103"/>
                    <a:pt x="13" y="103"/>
                  </a:cubicBezTo>
                  <a:cubicBezTo>
                    <a:pt x="25" y="107"/>
                    <a:pt x="25" y="107"/>
                    <a:pt x="25" y="107"/>
                  </a:cubicBezTo>
                  <a:cubicBezTo>
                    <a:pt x="25" y="107"/>
                    <a:pt x="25" y="107"/>
                    <a:pt x="25" y="107"/>
                  </a:cubicBezTo>
                  <a:cubicBezTo>
                    <a:pt x="31" y="109"/>
                    <a:pt x="35" y="115"/>
                    <a:pt x="35" y="120"/>
                  </a:cubicBezTo>
                  <a:cubicBezTo>
                    <a:pt x="35" y="137"/>
                    <a:pt x="35" y="137"/>
                    <a:pt x="35" y="137"/>
                  </a:cubicBezTo>
                  <a:cubicBezTo>
                    <a:pt x="50" y="137"/>
                    <a:pt x="50" y="137"/>
                    <a:pt x="50" y="137"/>
                  </a:cubicBezTo>
                  <a:cubicBezTo>
                    <a:pt x="50" y="105"/>
                    <a:pt x="50" y="105"/>
                    <a:pt x="50" y="105"/>
                  </a:cubicBezTo>
                  <a:cubicBezTo>
                    <a:pt x="50" y="104"/>
                    <a:pt x="49" y="102"/>
                    <a:pt x="48" y="100"/>
                  </a:cubicBezTo>
                  <a:cubicBezTo>
                    <a:pt x="47" y="99"/>
                    <a:pt x="45" y="98"/>
                    <a:pt x="44" y="97"/>
                  </a:cubicBezTo>
                  <a:cubicBezTo>
                    <a:pt x="44" y="97"/>
                    <a:pt x="40" y="96"/>
                    <a:pt x="49" y="93"/>
                  </a:cubicBezTo>
                  <a:close/>
                  <a:moveTo>
                    <a:pt x="115" y="102"/>
                  </a:moveTo>
                  <a:cubicBezTo>
                    <a:pt x="113" y="98"/>
                    <a:pt x="113" y="98"/>
                    <a:pt x="113" y="98"/>
                  </a:cubicBezTo>
                  <a:cubicBezTo>
                    <a:pt x="113" y="95"/>
                    <a:pt x="110" y="94"/>
                    <a:pt x="107" y="95"/>
                  </a:cubicBezTo>
                  <a:cubicBezTo>
                    <a:pt x="84" y="101"/>
                    <a:pt x="84" y="101"/>
                    <a:pt x="84" y="101"/>
                  </a:cubicBezTo>
                  <a:cubicBezTo>
                    <a:pt x="81" y="102"/>
                    <a:pt x="78" y="106"/>
                    <a:pt x="78" y="109"/>
                  </a:cubicBezTo>
                  <a:cubicBezTo>
                    <a:pt x="78" y="137"/>
                    <a:pt x="78" y="137"/>
                    <a:pt x="78" y="137"/>
                  </a:cubicBezTo>
                  <a:cubicBezTo>
                    <a:pt x="93" y="137"/>
                    <a:pt x="93" y="137"/>
                    <a:pt x="93" y="137"/>
                  </a:cubicBezTo>
                  <a:cubicBezTo>
                    <a:pt x="93" y="124"/>
                    <a:pt x="93" y="124"/>
                    <a:pt x="93" y="124"/>
                  </a:cubicBezTo>
                  <a:cubicBezTo>
                    <a:pt x="93" y="118"/>
                    <a:pt x="97" y="112"/>
                    <a:pt x="103" y="111"/>
                  </a:cubicBezTo>
                  <a:cubicBezTo>
                    <a:pt x="111" y="108"/>
                    <a:pt x="111" y="108"/>
                    <a:pt x="111" y="108"/>
                  </a:cubicBezTo>
                  <a:cubicBezTo>
                    <a:pt x="114" y="108"/>
                    <a:pt x="115" y="105"/>
                    <a:pt x="115" y="1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6">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Vide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Video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5">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Green Tile"/>
          <p:cNvGrpSpPr/>
          <p:nvPr userDrawn="1"/>
        </p:nvGrpSpPr>
        <p:grpSpPr>
          <a:xfrm>
            <a:off x="1015856" y="3187136"/>
            <a:ext cx="2827252" cy="2827252"/>
            <a:chOff x="-2619354" y="-790581"/>
            <a:chExt cx="2827252" cy="2827252"/>
          </a:xfrm>
        </p:grpSpPr>
        <p:sp>
          <p:nvSpPr>
            <p:cNvPr id="20" name="Rectangle 19"/>
            <p:cNvSpPr/>
            <p:nvPr/>
          </p:nvSpPr>
          <p:spPr bwMode="auto">
            <a:xfrm>
              <a:off x="-2619354" y="-790581"/>
              <a:ext cx="2827252"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Play Icon"/>
            <p:cNvSpPr>
              <a:spLocks noEditPoints="1"/>
            </p:cNvSpPr>
            <p:nvPr/>
          </p:nvSpPr>
          <p:spPr bwMode="auto">
            <a:xfrm>
              <a:off x="-2097903" y="-269875"/>
              <a:ext cx="1784350" cy="1784350"/>
            </a:xfrm>
            <a:custGeom>
              <a:avLst/>
              <a:gdLst>
                <a:gd name="T0" fmla="*/ 168 w 224"/>
                <a:gd name="T1" fmla="*/ 112 h 224"/>
                <a:gd name="T2" fmla="*/ 86 w 224"/>
                <a:gd name="T3" fmla="*/ 173 h 224"/>
                <a:gd name="T4" fmla="*/ 86 w 224"/>
                <a:gd name="T5" fmla="*/ 50 h 224"/>
                <a:gd name="T6" fmla="*/ 168 w 224"/>
                <a:gd name="T7" fmla="*/ 112 h 224"/>
                <a:gd name="T8" fmla="*/ 168 w 224"/>
                <a:gd name="T9" fmla="*/ 112 h 224"/>
                <a:gd name="T10" fmla="*/ 112 w 224"/>
                <a:gd name="T11" fmla="*/ 0 h 224"/>
                <a:gd name="T12" fmla="*/ 224 w 224"/>
                <a:gd name="T13" fmla="*/ 112 h 224"/>
                <a:gd name="T14" fmla="*/ 112 w 224"/>
                <a:gd name="T15" fmla="*/ 224 h 224"/>
                <a:gd name="T16" fmla="*/ 0 w 224"/>
                <a:gd name="T17" fmla="*/ 112 h 224"/>
                <a:gd name="T18" fmla="*/ 112 w 224"/>
                <a:gd name="T19" fmla="*/ 0 h 224"/>
                <a:gd name="T20" fmla="*/ 112 w 224"/>
                <a:gd name="T21" fmla="*/ 216 h 224"/>
                <a:gd name="T22" fmla="*/ 216 w 224"/>
                <a:gd name="T23" fmla="*/ 112 h 224"/>
                <a:gd name="T24" fmla="*/ 112 w 224"/>
                <a:gd name="T25" fmla="*/ 8 h 224"/>
                <a:gd name="T26" fmla="*/ 8 w 224"/>
                <a:gd name="T27" fmla="*/ 112 h 224"/>
                <a:gd name="T28" fmla="*/ 112 w 224"/>
                <a:gd name="T29" fmla="*/ 21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224">
                  <a:moveTo>
                    <a:pt x="168" y="112"/>
                  </a:moveTo>
                  <a:cubicBezTo>
                    <a:pt x="86" y="173"/>
                    <a:pt x="86" y="173"/>
                    <a:pt x="86" y="173"/>
                  </a:cubicBezTo>
                  <a:cubicBezTo>
                    <a:pt x="86" y="50"/>
                    <a:pt x="86" y="50"/>
                    <a:pt x="86" y="50"/>
                  </a:cubicBezTo>
                  <a:cubicBezTo>
                    <a:pt x="168" y="112"/>
                    <a:pt x="168" y="112"/>
                    <a:pt x="168" y="112"/>
                  </a:cubicBezTo>
                  <a:cubicBezTo>
                    <a:pt x="168" y="112"/>
                    <a:pt x="168" y="112"/>
                    <a:pt x="168" y="112"/>
                  </a:cubicBezTo>
                  <a:close/>
                  <a:moveTo>
                    <a:pt x="112" y="0"/>
                  </a:moveTo>
                  <a:cubicBezTo>
                    <a:pt x="174" y="0"/>
                    <a:pt x="224" y="50"/>
                    <a:pt x="224" y="112"/>
                  </a:cubicBezTo>
                  <a:cubicBezTo>
                    <a:pt x="224" y="174"/>
                    <a:pt x="174" y="224"/>
                    <a:pt x="112" y="224"/>
                  </a:cubicBezTo>
                  <a:cubicBezTo>
                    <a:pt x="51" y="224"/>
                    <a:pt x="0" y="174"/>
                    <a:pt x="0" y="112"/>
                  </a:cubicBezTo>
                  <a:cubicBezTo>
                    <a:pt x="0" y="50"/>
                    <a:pt x="51" y="0"/>
                    <a:pt x="112" y="0"/>
                  </a:cubicBezTo>
                  <a:moveTo>
                    <a:pt x="112" y="216"/>
                  </a:moveTo>
                  <a:cubicBezTo>
                    <a:pt x="170" y="216"/>
                    <a:pt x="216" y="169"/>
                    <a:pt x="216" y="112"/>
                  </a:cubicBezTo>
                  <a:cubicBezTo>
                    <a:pt x="216" y="54"/>
                    <a:pt x="170" y="8"/>
                    <a:pt x="112" y="8"/>
                  </a:cubicBezTo>
                  <a:cubicBezTo>
                    <a:pt x="55" y="8"/>
                    <a:pt x="8" y="54"/>
                    <a:pt x="8" y="112"/>
                  </a:cubicBezTo>
                  <a:cubicBezTo>
                    <a:pt x="8" y="169"/>
                    <a:pt x="55" y="216"/>
                    <a:pt x="112" y="2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88834544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Partn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Partner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Blue Tile"/>
          <p:cNvGrpSpPr/>
          <p:nvPr userDrawn="1"/>
        </p:nvGrpSpPr>
        <p:grpSpPr>
          <a:xfrm>
            <a:off x="1015857" y="3189726"/>
            <a:ext cx="2827252" cy="2827252"/>
            <a:chOff x="1071620" y="3044261"/>
            <a:chExt cx="1325880" cy="1325880"/>
          </a:xfrm>
        </p:grpSpPr>
        <p:sp>
          <p:nvSpPr>
            <p:cNvPr id="18" name="Rectangle 17"/>
            <p:cNvSpPr/>
            <p:nvPr/>
          </p:nvSpPr>
          <p:spPr bwMode="auto">
            <a:xfrm>
              <a:off x="1071620" y="3044261"/>
              <a:ext cx="1325880" cy="132588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40424182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ustom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Customer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2">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Purple Tile"/>
          <p:cNvGrpSpPr/>
          <p:nvPr userDrawn="1"/>
        </p:nvGrpSpPr>
        <p:grpSpPr>
          <a:xfrm>
            <a:off x="1017613" y="3187136"/>
            <a:ext cx="2827252" cy="2827252"/>
            <a:chOff x="1022073" y="-1624298"/>
            <a:chExt cx="2827252" cy="2827252"/>
          </a:xfrm>
        </p:grpSpPr>
        <p:sp>
          <p:nvSpPr>
            <p:cNvPr id="20" name="Rectangle 19"/>
            <p:cNvSpPr/>
            <p:nvPr/>
          </p:nvSpPr>
          <p:spPr bwMode="auto">
            <a:xfrm>
              <a:off x="1022073" y="-1624298"/>
              <a:ext cx="2827252" cy="282725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8"/>
            <p:cNvSpPr>
              <a:spLocks noEditPoints="1"/>
            </p:cNvSpPr>
            <p:nvPr/>
          </p:nvSpPr>
          <p:spPr bwMode="auto">
            <a:xfrm>
              <a:off x="1537798" y="-867430"/>
              <a:ext cx="1792288" cy="1501775"/>
            </a:xfrm>
            <a:custGeom>
              <a:avLst/>
              <a:gdLst>
                <a:gd name="T0" fmla="*/ 184 w 223"/>
                <a:gd name="T1" fmla="*/ 187 h 187"/>
                <a:gd name="T2" fmla="*/ 181 w 223"/>
                <a:gd name="T3" fmla="*/ 186 h 187"/>
                <a:gd name="T4" fmla="*/ 146 w 223"/>
                <a:gd name="T5" fmla="*/ 151 h 187"/>
                <a:gd name="T6" fmla="*/ 40 w 223"/>
                <a:gd name="T7" fmla="*/ 151 h 187"/>
                <a:gd name="T8" fmla="*/ 0 w 223"/>
                <a:gd name="T9" fmla="*/ 111 h 187"/>
                <a:gd name="T10" fmla="*/ 0 w 223"/>
                <a:gd name="T11" fmla="*/ 40 h 187"/>
                <a:gd name="T12" fmla="*/ 40 w 223"/>
                <a:gd name="T13" fmla="*/ 0 h 187"/>
                <a:gd name="T14" fmla="*/ 183 w 223"/>
                <a:gd name="T15" fmla="*/ 0 h 187"/>
                <a:gd name="T16" fmla="*/ 223 w 223"/>
                <a:gd name="T17" fmla="*/ 40 h 187"/>
                <a:gd name="T18" fmla="*/ 223 w 223"/>
                <a:gd name="T19" fmla="*/ 111 h 187"/>
                <a:gd name="T20" fmla="*/ 188 w 223"/>
                <a:gd name="T21" fmla="*/ 150 h 187"/>
                <a:gd name="T22" fmla="*/ 188 w 223"/>
                <a:gd name="T23" fmla="*/ 183 h 187"/>
                <a:gd name="T24" fmla="*/ 185 w 223"/>
                <a:gd name="T25" fmla="*/ 187 h 187"/>
                <a:gd name="T26" fmla="*/ 184 w 223"/>
                <a:gd name="T27" fmla="*/ 187 h 187"/>
                <a:gd name="T28" fmla="*/ 40 w 223"/>
                <a:gd name="T29" fmla="*/ 8 h 187"/>
                <a:gd name="T30" fmla="*/ 8 w 223"/>
                <a:gd name="T31" fmla="*/ 40 h 187"/>
                <a:gd name="T32" fmla="*/ 8 w 223"/>
                <a:gd name="T33" fmla="*/ 111 h 187"/>
                <a:gd name="T34" fmla="*/ 40 w 223"/>
                <a:gd name="T35" fmla="*/ 143 h 187"/>
                <a:gd name="T36" fmla="*/ 148 w 223"/>
                <a:gd name="T37" fmla="*/ 143 h 187"/>
                <a:gd name="T38" fmla="*/ 151 w 223"/>
                <a:gd name="T39" fmla="*/ 144 h 187"/>
                <a:gd name="T40" fmla="*/ 180 w 223"/>
                <a:gd name="T41" fmla="*/ 173 h 187"/>
                <a:gd name="T42" fmla="*/ 180 w 223"/>
                <a:gd name="T43" fmla="*/ 147 h 187"/>
                <a:gd name="T44" fmla="*/ 184 w 223"/>
                <a:gd name="T45" fmla="*/ 143 h 187"/>
                <a:gd name="T46" fmla="*/ 215 w 223"/>
                <a:gd name="T47" fmla="*/ 111 h 187"/>
                <a:gd name="T48" fmla="*/ 215 w 223"/>
                <a:gd name="T49" fmla="*/ 40 h 187"/>
                <a:gd name="T50" fmla="*/ 183 w 223"/>
                <a:gd name="T51" fmla="*/ 8 h 187"/>
                <a:gd name="T52" fmla="*/ 40 w 223"/>
                <a:gd name="T53" fmla="*/ 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3" h="187">
                  <a:moveTo>
                    <a:pt x="184" y="187"/>
                  </a:moveTo>
                  <a:cubicBezTo>
                    <a:pt x="183" y="187"/>
                    <a:pt x="182" y="187"/>
                    <a:pt x="181" y="186"/>
                  </a:cubicBezTo>
                  <a:cubicBezTo>
                    <a:pt x="146" y="151"/>
                    <a:pt x="146" y="151"/>
                    <a:pt x="146" y="151"/>
                  </a:cubicBezTo>
                  <a:cubicBezTo>
                    <a:pt x="40" y="151"/>
                    <a:pt x="40" y="151"/>
                    <a:pt x="40" y="151"/>
                  </a:cubicBezTo>
                  <a:cubicBezTo>
                    <a:pt x="18" y="151"/>
                    <a:pt x="0" y="133"/>
                    <a:pt x="0" y="111"/>
                  </a:cubicBezTo>
                  <a:cubicBezTo>
                    <a:pt x="0" y="40"/>
                    <a:pt x="0" y="40"/>
                    <a:pt x="0" y="40"/>
                  </a:cubicBezTo>
                  <a:cubicBezTo>
                    <a:pt x="0" y="18"/>
                    <a:pt x="18" y="0"/>
                    <a:pt x="40" y="0"/>
                  </a:cubicBezTo>
                  <a:cubicBezTo>
                    <a:pt x="183" y="0"/>
                    <a:pt x="183" y="0"/>
                    <a:pt x="183" y="0"/>
                  </a:cubicBezTo>
                  <a:cubicBezTo>
                    <a:pt x="205" y="0"/>
                    <a:pt x="223" y="18"/>
                    <a:pt x="223" y="40"/>
                  </a:cubicBezTo>
                  <a:cubicBezTo>
                    <a:pt x="223" y="111"/>
                    <a:pt x="223" y="111"/>
                    <a:pt x="223" y="111"/>
                  </a:cubicBezTo>
                  <a:cubicBezTo>
                    <a:pt x="223" y="132"/>
                    <a:pt x="208" y="148"/>
                    <a:pt x="188" y="150"/>
                  </a:cubicBezTo>
                  <a:cubicBezTo>
                    <a:pt x="188" y="183"/>
                    <a:pt x="188" y="183"/>
                    <a:pt x="188" y="183"/>
                  </a:cubicBezTo>
                  <a:cubicBezTo>
                    <a:pt x="188" y="185"/>
                    <a:pt x="187" y="186"/>
                    <a:pt x="185" y="187"/>
                  </a:cubicBezTo>
                  <a:cubicBezTo>
                    <a:pt x="185" y="187"/>
                    <a:pt x="184" y="187"/>
                    <a:pt x="184" y="187"/>
                  </a:cubicBezTo>
                  <a:moveTo>
                    <a:pt x="40" y="8"/>
                  </a:moveTo>
                  <a:cubicBezTo>
                    <a:pt x="22" y="8"/>
                    <a:pt x="8" y="23"/>
                    <a:pt x="8" y="40"/>
                  </a:cubicBezTo>
                  <a:cubicBezTo>
                    <a:pt x="8" y="111"/>
                    <a:pt x="8" y="111"/>
                    <a:pt x="8" y="111"/>
                  </a:cubicBezTo>
                  <a:cubicBezTo>
                    <a:pt x="8" y="128"/>
                    <a:pt x="22" y="143"/>
                    <a:pt x="40" y="143"/>
                  </a:cubicBezTo>
                  <a:cubicBezTo>
                    <a:pt x="148" y="143"/>
                    <a:pt x="148" y="143"/>
                    <a:pt x="148" y="143"/>
                  </a:cubicBezTo>
                  <a:cubicBezTo>
                    <a:pt x="149" y="143"/>
                    <a:pt x="150" y="143"/>
                    <a:pt x="151" y="144"/>
                  </a:cubicBezTo>
                  <a:cubicBezTo>
                    <a:pt x="180" y="173"/>
                    <a:pt x="180" y="173"/>
                    <a:pt x="180" y="173"/>
                  </a:cubicBezTo>
                  <a:cubicBezTo>
                    <a:pt x="180" y="147"/>
                    <a:pt x="180" y="147"/>
                    <a:pt x="180" y="147"/>
                  </a:cubicBezTo>
                  <a:cubicBezTo>
                    <a:pt x="180" y="144"/>
                    <a:pt x="182" y="143"/>
                    <a:pt x="184" y="143"/>
                  </a:cubicBezTo>
                  <a:cubicBezTo>
                    <a:pt x="201" y="143"/>
                    <a:pt x="215" y="129"/>
                    <a:pt x="215" y="111"/>
                  </a:cubicBezTo>
                  <a:cubicBezTo>
                    <a:pt x="215" y="40"/>
                    <a:pt x="215" y="40"/>
                    <a:pt x="215" y="40"/>
                  </a:cubicBezTo>
                  <a:cubicBezTo>
                    <a:pt x="215" y="23"/>
                    <a:pt x="200" y="8"/>
                    <a:pt x="183" y="8"/>
                  </a:cubicBezTo>
                  <a:lnTo>
                    <a:pt x="4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45742311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nnouncement,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Announcement</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3">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Orange Tile"/>
          <p:cNvGrpSpPr/>
          <p:nvPr userDrawn="1"/>
        </p:nvGrpSpPr>
        <p:grpSpPr>
          <a:xfrm>
            <a:off x="1015857" y="3187483"/>
            <a:ext cx="2827252" cy="2827252"/>
            <a:chOff x="1351800" y="-1084759"/>
            <a:chExt cx="2827252" cy="2827252"/>
          </a:xfrm>
        </p:grpSpPr>
        <p:sp>
          <p:nvSpPr>
            <p:cNvPr id="18" name="Rectangle 17"/>
            <p:cNvSpPr/>
            <p:nvPr/>
          </p:nvSpPr>
          <p:spPr bwMode="auto">
            <a:xfrm>
              <a:off x="1351800" y="-1084759"/>
              <a:ext cx="2827252" cy="282725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21"/>
            <p:cNvSpPr>
              <a:spLocks noEditPoints="1"/>
            </p:cNvSpPr>
            <p:nvPr/>
          </p:nvSpPr>
          <p:spPr bwMode="auto">
            <a:xfrm>
              <a:off x="2005011" y="-436308"/>
              <a:ext cx="1522413" cy="1530350"/>
            </a:xfrm>
            <a:custGeom>
              <a:avLst/>
              <a:gdLst>
                <a:gd name="T0" fmla="*/ 6 w 187"/>
                <a:gd name="T1" fmla="*/ 188 h 188"/>
                <a:gd name="T2" fmla="*/ 129 w 187"/>
                <a:gd name="T3" fmla="*/ 64 h 188"/>
                <a:gd name="T4" fmla="*/ 180 w 187"/>
                <a:gd name="T5" fmla="*/ 115 h 188"/>
                <a:gd name="T6" fmla="*/ 185 w 187"/>
                <a:gd name="T7" fmla="*/ 116 h 188"/>
                <a:gd name="T8" fmla="*/ 187 w 187"/>
                <a:gd name="T9" fmla="*/ 112 h 188"/>
                <a:gd name="T10" fmla="*/ 187 w 187"/>
                <a:gd name="T11" fmla="*/ 4 h 188"/>
                <a:gd name="T12" fmla="*/ 183 w 187"/>
                <a:gd name="T13" fmla="*/ 0 h 188"/>
                <a:gd name="T14" fmla="*/ 75 w 187"/>
                <a:gd name="T15" fmla="*/ 0 h 188"/>
                <a:gd name="T16" fmla="*/ 71 w 187"/>
                <a:gd name="T17" fmla="*/ 3 h 188"/>
                <a:gd name="T18" fmla="*/ 71 w 187"/>
                <a:gd name="T19" fmla="*/ 4 h 188"/>
                <a:gd name="T20" fmla="*/ 72 w 187"/>
                <a:gd name="T21" fmla="*/ 7 h 188"/>
                <a:gd name="T22" fmla="*/ 123 w 187"/>
                <a:gd name="T23" fmla="*/ 58 h 188"/>
                <a:gd name="T24" fmla="*/ 0 w 187"/>
                <a:gd name="T25" fmla="*/ 182 h 188"/>
                <a:gd name="T26" fmla="*/ 6 w 187"/>
                <a:gd name="T27" fmla="*/ 188 h 188"/>
                <a:gd name="T28" fmla="*/ 179 w 187"/>
                <a:gd name="T29" fmla="*/ 8 h 188"/>
                <a:gd name="T30" fmla="*/ 179 w 187"/>
                <a:gd name="T31" fmla="*/ 103 h 188"/>
                <a:gd name="T32" fmla="*/ 85 w 187"/>
                <a:gd name="T33" fmla="*/ 8 h 188"/>
                <a:gd name="T34" fmla="*/ 179 w 187"/>
                <a:gd name="T35" fmla="*/ 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 h="188">
                  <a:moveTo>
                    <a:pt x="6" y="188"/>
                  </a:moveTo>
                  <a:cubicBezTo>
                    <a:pt x="129" y="64"/>
                    <a:pt x="129" y="64"/>
                    <a:pt x="129" y="64"/>
                  </a:cubicBezTo>
                  <a:cubicBezTo>
                    <a:pt x="180" y="115"/>
                    <a:pt x="180" y="115"/>
                    <a:pt x="180" y="115"/>
                  </a:cubicBezTo>
                  <a:cubicBezTo>
                    <a:pt x="181" y="116"/>
                    <a:pt x="183" y="117"/>
                    <a:pt x="185" y="116"/>
                  </a:cubicBezTo>
                  <a:cubicBezTo>
                    <a:pt x="186" y="116"/>
                    <a:pt x="187" y="114"/>
                    <a:pt x="187" y="112"/>
                  </a:cubicBezTo>
                  <a:cubicBezTo>
                    <a:pt x="187" y="4"/>
                    <a:pt x="187" y="4"/>
                    <a:pt x="187" y="4"/>
                  </a:cubicBezTo>
                  <a:cubicBezTo>
                    <a:pt x="187" y="2"/>
                    <a:pt x="185" y="0"/>
                    <a:pt x="183" y="0"/>
                  </a:cubicBezTo>
                  <a:cubicBezTo>
                    <a:pt x="75" y="0"/>
                    <a:pt x="75" y="0"/>
                    <a:pt x="75" y="0"/>
                  </a:cubicBezTo>
                  <a:cubicBezTo>
                    <a:pt x="73" y="0"/>
                    <a:pt x="72" y="1"/>
                    <a:pt x="71" y="3"/>
                  </a:cubicBezTo>
                  <a:cubicBezTo>
                    <a:pt x="71" y="3"/>
                    <a:pt x="71" y="4"/>
                    <a:pt x="71" y="4"/>
                  </a:cubicBezTo>
                  <a:cubicBezTo>
                    <a:pt x="71" y="6"/>
                    <a:pt x="71" y="7"/>
                    <a:pt x="72" y="7"/>
                  </a:cubicBezTo>
                  <a:cubicBezTo>
                    <a:pt x="123" y="58"/>
                    <a:pt x="123" y="58"/>
                    <a:pt x="123" y="58"/>
                  </a:cubicBezTo>
                  <a:cubicBezTo>
                    <a:pt x="0" y="182"/>
                    <a:pt x="0" y="182"/>
                    <a:pt x="0" y="182"/>
                  </a:cubicBezTo>
                  <a:lnTo>
                    <a:pt x="6" y="188"/>
                  </a:lnTo>
                  <a:close/>
                  <a:moveTo>
                    <a:pt x="179" y="8"/>
                  </a:moveTo>
                  <a:cubicBezTo>
                    <a:pt x="179" y="103"/>
                    <a:pt x="179" y="103"/>
                    <a:pt x="179" y="103"/>
                  </a:cubicBezTo>
                  <a:cubicBezTo>
                    <a:pt x="85" y="8"/>
                    <a:pt x="85" y="8"/>
                    <a:pt x="85" y="8"/>
                  </a:cubicBezTo>
                  <a:lnTo>
                    <a:pt x="179" y="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463407968"/>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Title</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4">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Teal Tile"/>
          <p:cNvGrpSpPr/>
          <p:nvPr userDrawn="1"/>
        </p:nvGrpSpPr>
        <p:grpSpPr>
          <a:xfrm>
            <a:off x="1015856" y="3187136"/>
            <a:ext cx="2827252" cy="2827252"/>
            <a:chOff x="823093" y="-1413626"/>
            <a:chExt cx="2827252" cy="2827252"/>
          </a:xfrm>
        </p:grpSpPr>
        <p:sp>
          <p:nvSpPr>
            <p:cNvPr id="20" name="Rectangle 19"/>
            <p:cNvSpPr/>
            <p:nvPr/>
          </p:nvSpPr>
          <p:spPr bwMode="auto">
            <a:xfrm>
              <a:off x="823093" y="-1413626"/>
              <a:ext cx="2827252" cy="2827252"/>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20"/>
            <p:cNvSpPr>
              <a:spLocks noEditPoints="1"/>
            </p:cNvSpPr>
            <p:nvPr/>
          </p:nvSpPr>
          <p:spPr bwMode="auto">
            <a:xfrm>
              <a:off x="1397725" y="-232569"/>
              <a:ext cx="1677988" cy="465138"/>
            </a:xfrm>
            <a:custGeom>
              <a:avLst/>
              <a:gdLst>
                <a:gd name="T0" fmla="*/ 0 w 209"/>
                <a:gd name="T1" fmla="*/ 25 h 58"/>
                <a:gd name="T2" fmla="*/ 20 w 209"/>
                <a:gd name="T3" fmla="*/ 25 h 58"/>
                <a:gd name="T4" fmla="*/ 20 w 209"/>
                <a:gd name="T5" fmla="*/ 33 h 58"/>
                <a:gd name="T6" fmla="*/ 0 w 209"/>
                <a:gd name="T7" fmla="*/ 33 h 58"/>
                <a:gd name="T8" fmla="*/ 0 w 209"/>
                <a:gd name="T9" fmla="*/ 25 h 58"/>
                <a:gd name="T10" fmla="*/ 40 w 209"/>
                <a:gd name="T11" fmla="*/ 33 h 58"/>
                <a:gd name="T12" fmla="*/ 60 w 209"/>
                <a:gd name="T13" fmla="*/ 33 h 58"/>
                <a:gd name="T14" fmla="*/ 60 w 209"/>
                <a:gd name="T15" fmla="*/ 25 h 58"/>
                <a:gd name="T16" fmla="*/ 40 w 209"/>
                <a:gd name="T17" fmla="*/ 25 h 58"/>
                <a:gd name="T18" fmla="*/ 40 w 209"/>
                <a:gd name="T19" fmla="*/ 33 h 58"/>
                <a:gd name="T20" fmla="*/ 120 w 209"/>
                <a:gd name="T21" fmla="*/ 33 h 58"/>
                <a:gd name="T22" fmla="*/ 140 w 209"/>
                <a:gd name="T23" fmla="*/ 33 h 58"/>
                <a:gd name="T24" fmla="*/ 140 w 209"/>
                <a:gd name="T25" fmla="*/ 25 h 58"/>
                <a:gd name="T26" fmla="*/ 120 w 209"/>
                <a:gd name="T27" fmla="*/ 25 h 58"/>
                <a:gd name="T28" fmla="*/ 120 w 209"/>
                <a:gd name="T29" fmla="*/ 33 h 58"/>
                <a:gd name="T30" fmla="*/ 80 w 209"/>
                <a:gd name="T31" fmla="*/ 33 h 58"/>
                <a:gd name="T32" fmla="*/ 100 w 209"/>
                <a:gd name="T33" fmla="*/ 33 h 58"/>
                <a:gd name="T34" fmla="*/ 100 w 209"/>
                <a:gd name="T35" fmla="*/ 25 h 58"/>
                <a:gd name="T36" fmla="*/ 80 w 209"/>
                <a:gd name="T37" fmla="*/ 25 h 58"/>
                <a:gd name="T38" fmla="*/ 80 w 209"/>
                <a:gd name="T39" fmla="*/ 33 h 58"/>
                <a:gd name="T40" fmla="*/ 207 w 209"/>
                <a:gd name="T41" fmla="*/ 26 h 58"/>
                <a:gd name="T42" fmla="*/ 181 w 209"/>
                <a:gd name="T43" fmla="*/ 0 h 58"/>
                <a:gd name="T44" fmla="*/ 175 w 209"/>
                <a:gd name="T45" fmla="*/ 6 h 58"/>
                <a:gd name="T46" fmla="*/ 195 w 209"/>
                <a:gd name="T47" fmla="*/ 25 h 58"/>
                <a:gd name="T48" fmla="*/ 160 w 209"/>
                <a:gd name="T49" fmla="*/ 25 h 58"/>
                <a:gd name="T50" fmla="*/ 160 w 209"/>
                <a:gd name="T51" fmla="*/ 33 h 58"/>
                <a:gd name="T52" fmla="*/ 195 w 209"/>
                <a:gd name="T53" fmla="*/ 33 h 58"/>
                <a:gd name="T54" fmla="*/ 175 w 209"/>
                <a:gd name="T55" fmla="*/ 52 h 58"/>
                <a:gd name="T56" fmla="*/ 181 w 209"/>
                <a:gd name="T57" fmla="*/ 58 h 58"/>
                <a:gd name="T58" fmla="*/ 207 w 209"/>
                <a:gd name="T59" fmla="*/ 32 h 58"/>
                <a:gd name="T60" fmla="*/ 207 w 209"/>
                <a:gd name="T61"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9" h="58">
                  <a:moveTo>
                    <a:pt x="0" y="25"/>
                  </a:moveTo>
                  <a:cubicBezTo>
                    <a:pt x="20" y="25"/>
                    <a:pt x="20" y="25"/>
                    <a:pt x="20" y="25"/>
                  </a:cubicBezTo>
                  <a:cubicBezTo>
                    <a:pt x="20" y="33"/>
                    <a:pt x="20" y="33"/>
                    <a:pt x="20" y="33"/>
                  </a:cubicBezTo>
                  <a:cubicBezTo>
                    <a:pt x="0" y="33"/>
                    <a:pt x="0" y="33"/>
                    <a:pt x="0" y="33"/>
                  </a:cubicBezTo>
                  <a:lnTo>
                    <a:pt x="0" y="25"/>
                  </a:lnTo>
                  <a:close/>
                  <a:moveTo>
                    <a:pt x="40" y="33"/>
                  </a:moveTo>
                  <a:cubicBezTo>
                    <a:pt x="60" y="33"/>
                    <a:pt x="60" y="33"/>
                    <a:pt x="60" y="33"/>
                  </a:cubicBezTo>
                  <a:cubicBezTo>
                    <a:pt x="60" y="25"/>
                    <a:pt x="60" y="25"/>
                    <a:pt x="60" y="25"/>
                  </a:cubicBezTo>
                  <a:cubicBezTo>
                    <a:pt x="40" y="25"/>
                    <a:pt x="40" y="25"/>
                    <a:pt x="40" y="25"/>
                  </a:cubicBezTo>
                  <a:lnTo>
                    <a:pt x="40" y="33"/>
                  </a:lnTo>
                  <a:close/>
                  <a:moveTo>
                    <a:pt x="120" y="33"/>
                  </a:moveTo>
                  <a:cubicBezTo>
                    <a:pt x="140" y="33"/>
                    <a:pt x="140" y="33"/>
                    <a:pt x="140" y="33"/>
                  </a:cubicBezTo>
                  <a:cubicBezTo>
                    <a:pt x="140" y="25"/>
                    <a:pt x="140" y="25"/>
                    <a:pt x="140" y="25"/>
                  </a:cubicBezTo>
                  <a:cubicBezTo>
                    <a:pt x="120" y="25"/>
                    <a:pt x="120" y="25"/>
                    <a:pt x="120" y="25"/>
                  </a:cubicBezTo>
                  <a:lnTo>
                    <a:pt x="120" y="33"/>
                  </a:lnTo>
                  <a:close/>
                  <a:moveTo>
                    <a:pt x="80" y="33"/>
                  </a:moveTo>
                  <a:cubicBezTo>
                    <a:pt x="100" y="33"/>
                    <a:pt x="100" y="33"/>
                    <a:pt x="100" y="33"/>
                  </a:cubicBezTo>
                  <a:cubicBezTo>
                    <a:pt x="100" y="25"/>
                    <a:pt x="100" y="25"/>
                    <a:pt x="100" y="25"/>
                  </a:cubicBezTo>
                  <a:cubicBezTo>
                    <a:pt x="80" y="25"/>
                    <a:pt x="80" y="25"/>
                    <a:pt x="80" y="25"/>
                  </a:cubicBezTo>
                  <a:lnTo>
                    <a:pt x="80" y="33"/>
                  </a:lnTo>
                  <a:close/>
                  <a:moveTo>
                    <a:pt x="207" y="26"/>
                  </a:moveTo>
                  <a:cubicBezTo>
                    <a:pt x="181" y="0"/>
                    <a:pt x="181" y="0"/>
                    <a:pt x="181" y="0"/>
                  </a:cubicBezTo>
                  <a:cubicBezTo>
                    <a:pt x="175" y="6"/>
                    <a:pt x="175" y="6"/>
                    <a:pt x="175" y="6"/>
                  </a:cubicBezTo>
                  <a:cubicBezTo>
                    <a:pt x="195" y="25"/>
                    <a:pt x="195" y="25"/>
                    <a:pt x="195" y="25"/>
                  </a:cubicBezTo>
                  <a:cubicBezTo>
                    <a:pt x="160" y="25"/>
                    <a:pt x="160" y="25"/>
                    <a:pt x="160" y="25"/>
                  </a:cubicBezTo>
                  <a:cubicBezTo>
                    <a:pt x="160" y="33"/>
                    <a:pt x="160" y="33"/>
                    <a:pt x="160" y="33"/>
                  </a:cubicBezTo>
                  <a:cubicBezTo>
                    <a:pt x="195" y="33"/>
                    <a:pt x="195" y="33"/>
                    <a:pt x="195" y="33"/>
                  </a:cubicBezTo>
                  <a:cubicBezTo>
                    <a:pt x="175" y="52"/>
                    <a:pt x="175" y="52"/>
                    <a:pt x="175" y="52"/>
                  </a:cubicBezTo>
                  <a:cubicBezTo>
                    <a:pt x="181" y="58"/>
                    <a:pt x="181" y="58"/>
                    <a:pt x="181" y="58"/>
                  </a:cubicBezTo>
                  <a:cubicBezTo>
                    <a:pt x="207" y="32"/>
                    <a:pt x="207" y="32"/>
                    <a:pt x="207" y="32"/>
                  </a:cubicBezTo>
                  <a:cubicBezTo>
                    <a:pt x="209" y="30"/>
                    <a:pt x="209" y="28"/>
                    <a:pt x="207"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86403941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723" r:id="rId3"/>
    <p:sldLayoutId id="2147483724" r:id="rId4"/>
    <p:sldLayoutId id="2147483725" r:id="rId5"/>
    <p:sldLayoutId id="2147483726" r:id="rId6"/>
    <p:sldLayoutId id="2147483727" r:id="rId7"/>
    <p:sldLayoutId id="2147483696" r:id="rId8"/>
    <p:sldLayoutId id="2147483697" r:id="rId9"/>
    <p:sldLayoutId id="2147483698" r:id="rId10"/>
    <p:sldLayoutId id="2147483699" r:id="rId11"/>
    <p:sldLayoutId id="2147483700" r:id="rId12"/>
    <p:sldLayoutId id="2147483701" r:id="rId13"/>
    <p:sldLayoutId id="2147483702" r:id="rId14"/>
    <p:sldLayoutId id="2147483722" r:id="rId15"/>
    <p:sldLayoutId id="2147483703" r:id="rId16"/>
    <p:sldLayoutId id="2147483704" r:id="rId1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solidFill>
            <a:schemeClr val="tx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solidFill>
            <a:schemeClr val="tx1">
              <a:alpha val="99000"/>
            </a:schemeClr>
          </a:soli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solidFill>
            <a:schemeClr val="tx1">
              <a:alpha val="99000"/>
            </a:schemeClr>
          </a:soli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8.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links</a:t>
            </a:r>
            <a:endParaRPr lang="en-US" dirty="0"/>
          </a:p>
        </p:txBody>
      </p:sp>
      <p:sp>
        <p:nvSpPr>
          <p:cNvPr id="3" name="Content Placeholder 2"/>
          <p:cNvSpPr>
            <a:spLocks noGrp="1"/>
          </p:cNvSpPr>
          <p:nvPr>
            <p:ph idx="1"/>
          </p:nvPr>
        </p:nvSpPr>
        <p:spPr>
          <a:xfrm>
            <a:off x="609440" y="1600201"/>
            <a:ext cx="5713571" cy="4525963"/>
          </a:xfrm>
        </p:spPr>
        <p:txBody>
          <a:bodyPr>
            <a:normAutofit/>
          </a:bodyPr>
          <a:lstStyle/>
          <a:p>
            <a:r>
              <a:rPr lang="en-US" dirty="0"/>
              <a:t>New Deployment Type</a:t>
            </a:r>
          </a:p>
          <a:p>
            <a:r>
              <a:rPr lang="en-US" dirty="0" smtClean="0"/>
              <a:t>Reference from ConfigMgr’s Application Catalog to Windows Store</a:t>
            </a:r>
          </a:p>
          <a:p>
            <a:r>
              <a:rPr lang="en-US" dirty="0" smtClean="0"/>
              <a:t>End Users have one location for all Enterprise Applications</a:t>
            </a:r>
          </a:p>
          <a:p>
            <a:r>
              <a:rPr lang="en-US" dirty="0" smtClean="0"/>
              <a:t>Administrators do not need to repackage</a:t>
            </a:r>
          </a:p>
        </p:txBody>
      </p:sp>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6214" y="1447800"/>
            <a:ext cx="62865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250" y="4038600"/>
            <a:ext cx="402609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own Arrow 5"/>
          <p:cNvSpPr/>
          <p:nvPr/>
        </p:nvSpPr>
        <p:spPr>
          <a:xfrm rot="989641">
            <a:off x="9928060" y="3767504"/>
            <a:ext cx="507868" cy="990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Oval 9"/>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29642192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for Mac OS X Applications</a:t>
            </a:r>
            <a:endParaRPr lang="en-US" dirty="0"/>
          </a:p>
        </p:txBody>
      </p:sp>
      <p:sp>
        <p:nvSpPr>
          <p:cNvPr id="3" name="Content Placeholder 2"/>
          <p:cNvSpPr>
            <a:spLocks noGrp="1"/>
          </p:cNvSpPr>
          <p:nvPr>
            <p:ph idx="1"/>
          </p:nvPr>
        </p:nvSpPr>
        <p:spPr>
          <a:xfrm>
            <a:off x="538166" y="1600203"/>
            <a:ext cx="5632446" cy="4525963"/>
          </a:xfrm>
        </p:spPr>
        <p:txBody>
          <a:bodyPr>
            <a:noAutofit/>
          </a:bodyPr>
          <a:lstStyle/>
          <a:p>
            <a:r>
              <a:rPr lang="en-US" sz="2400" dirty="0" smtClean="0"/>
              <a:t>Push required software to Mac OS X systems using built-in Deployment Type</a:t>
            </a:r>
          </a:p>
          <a:p>
            <a:pPr lvl="1"/>
            <a:r>
              <a:rPr lang="en-US" sz="1800" dirty="0" smtClean="0"/>
              <a:t>Support for Apps with the following file formats:</a:t>
            </a:r>
          </a:p>
          <a:p>
            <a:pPr lvl="2"/>
            <a:r>
              <a:rPr lang="en-US" sz="1600" dirty="0" smtClean="0"/>
              <a:t>DMG</a:t>
            </a:r>
          </a:p>
          <a:p>
            <a:pPr lvl="2"/>
            <a:r>
              <a:rPr lang="en-US" sz="1600" dirty="0" smtClean="0"/>
              <a:t>MPKG</a:t>
            </a:r>
          </a:p>
          <a:p>
            <a:pPr lvl="2"/>
            <a:r>
              <a:rPr lang="en-US" sz="1600" dirty="0" smtClean="0"/>
              <a:t>PKG</a:t>
            </a:r>
          </a:p>
          <a:p>
            <a:pPr lvl="2"/>
            <a:r>
              <a:rPr lang="en-US" sz="1600" dirty="0" smtClean="0"/>
              <a:t>.APP</a:t>
            </a:r>
          </a:p>
          <a:p>
            <a:r>
              <a:rPr lang="en-US" sz="2400" dirty="0" smtClean="0"/>
              <a:t>Uses custom tool CMAppUtil on Mac:</a:t>
            </a:r>
          </a:p>
          <a:p>
            <a:pPr lvl="1"/>
            <a:r>
              <a:rPr lang="en-US" sz="1800" dirty="0" smtClean="0"/>
              <a:t>Extracts detection info and makes it consumable by ConfigMgr</a:t>
            </a:r>
          </a:p>
          <a:p>
            <a:pPr lvl="1"/>
            <a:r>
              <a:rPr lang="en-US" sz="1800" dirty="0" smtClean="0"/>
              <a:t>Outputs </a:t>
            </a:r>
            <a:r>
              <a:rPr lang="en-US" sz="1800" dirty="0"/>
              <a:t>file in .cmmac format that includes the application binaries and detection methods</a:t>
            </a:r>
          </a:p>
          <a:p>
            <a:pPr lvl="2"/>
            <a:endParaRPr lang="en-US" sz="1600" dirty="0"/>
          </a:p>
        </p:txBody>
      </p:sp>
      <p:sp>
        <p:nvSpPr>
          <p:cNvPr id="4" name="Footer Placeholder 4"/>
          <p:cNvSpPr>
            <a:spLocks noGrp="1"/>
          </p:cNvSpPr>
          <p:nvPr>
            <p:ph type="ftr" sz="quarter" idx="4294967295"/>
          </p:nvPr>
        </p:nvSpPr>
        <p:spPr>
          <a:xfrm>
            <a:off x="4164516" y="6356353"/>
            <a:ext cx="3859794" cy="365125"/>
          </a:xfrm>
          <a:prstGeom prst="rect">
            <a:avLst/>
          </a:prstGeom>
        </p:spPr>
        <p:txBody>
          <a:bodyPr/>
          <a:lstStyle>
            <a:lvl1pPr>
              <a:defRPr sz="1200">
                <a:latin typeface="Arial"/>
                <a:cs typeface="Arial"/>
              </a:defRPr>
            </a:lvl1pPr>
          </a:lstStyle>
          <a:p>
            <a:r>
              <a:rPr lang="en-US" dirty="0" smtClean="0"/>
              <a:t>Microsoft NDA Confidential</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7337" y="1511643"/>
            <a:ext cx="5629275"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9752012" y="223838"/>
            <a:ext cx="1972401" cy="367177"/>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0" tIns="0" rIns="0" bIns="0" rtlCol="0" anchor="ctr" anchorCtr="0"/>
          <a:lstStyle/>
          <a:p>
            <a:pPr algn="ctr"/>
            <a:r>
              <a:rPr lang="en-US" sz="1600" dirty="0" smtClean="0">
                <a:latin typeface="Segoe UI" pitchFamily="34" charset="0"/>
                <a:ea typeface="Segoe UI" pitchFamily="34" charset="0"/>
                <a:cs typeface="Segoe UI" pitchFamily="34" charset="0"/>
              </a:rPr>
              <a:t>Coming in SP1!</a:t>
            </a:r>
            <a:endParaRPr lang="en-US" sz="16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9224895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218795"/>
          </a:xfrm>
        </p:spPr>
        <p:txBody>
          <a:bodyPr/>
          <a:lstStyle/>
          <a:p>
            <a:r>
              <a:rPr lang="en-US" dirty="0" smtClean="0"/>
              <a:t>Microsoft Application Virtualization</a:t>
            </a:r>
            <a:br>
              <a:rPr lang="en-US" dirty="0" smtClean="0"/>
            </a:br>
            <a:r>
              <a:rPr lang="en-US" dirty="0" smtClean="0"/>
              <a:t>in Configuration Manager SP1</a:t>
            </a:r>
            <a:endParaRPr lang="en-US" dirty="0"/>
          </a:p>
        </p:txBody>
      </p:sp>
      <p:sp>
        <p:nvSpPr>
          <p:cNvPr id="3" name="Content Placeholder 2"/>
          <p:cNvSpPr>
            <a:spLocks noGrp="1"/>
          </p:cNvSpPr>
          <p:nvPr>
            <p:ph idx="1"/>
          </p:nvPr>
        </p:nvSpPr>
        <p:spPr>
          <a:xfrm>
            <a:off x="519112" y="1676399"/>
            <a:ext cx="11149013" cy="4800601"/>
          </a:xfrm>
        </p:spPr>
        <p:txBody>
          <a:bodyPr>
            <a:normAutofit/>
          </a:bodyPr>
          <a:lstStyle/>
          <a:p>
            <a:r>
              <a:rPr lang="en-US" dirty="0" smtClean="0"/>
              <a:t>App-V 4.6 SP2 support:</a:t>
            </a:r>
          </a:p>
          <a:p>
            <a:pPr lvl="1"/>
            <a:r>
              <a:rPr lang="en-US" dirty="0" smtClean="0"/>
              <a:t>Needed for Windows 8</a:t>
            </a:r>
          </a:p>
          <a:p>
            <a:pPr lvl="1"/>
            <a:r>
              <a:rPr lang="en-US" dirty="0" smtClean="0"/>
              <a:t>Same feature functionality</a:t>
            </a:r>
          </a:p>
          <a:p>
            <a:r>
              <a:rPr lang="en-US" dirty="0" smtClean="0"/>
              <a:t>App-V 5.0:</a:t>
            </a:r>
          </a:p>
          <a:p>
            <a:pPr lvl="1"/>
            <a:r>
              <a:rPr lang="en-US" dirty="0" smtClean="0"/>
              <a:t>New Deployment Type for App-V 5.0 applications</a:t>
            </a:r>
          </a:p>
          <a:p>
            <a:pPr lvl="1"/>
            <a:r>
              <a:rPr lang="en-US" dirty="0" smtClean="0"/>
              <a:t>Main new feature compared to 4.6 is composition</a:t>
            </a:r>
          </a:p>
        </p:txBody>
      </p:sp>
      <p:sp>
        <p:nvSpPr>
          <p:cNvPr id="4" name="Oval 3"/>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272059708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App-V 5.0 Composition</a:t>
            </a:r>
            <a:endParaRPr lang="en-US" dirty="0"/>
          </a:p>
        </p:txBody>
      </p:sp>
      <p:sp>
        <p:nvSpPr>
          <p:cNvPr id="3" name="Content Placeholder 2"/>
          <p:cNvSpPr>
            <a:spLocks noGrp="1"/>
          </p:cNvSpPr>
          <p:nvPr>
            <p:ph idx="1"/>
          </p:nvPr>
        </p:nvSpPr>
        <p:spPr>
          <a:xfrm>
            <a:off x="519112" y="1447799"/>
            <a:ext cx="11149013" cy="5170646"/>
          </a:xfrm>
        </p:spPr>
        <p:txBody>
          <a:bodyPr/>
          <a:lstStyle/>
          <a:p>
            <a:r>
              <a:rPr lang="en-US" dirty="0" smtClean="0"/>
              <a:t>ConfigMgr </a:t>
            </a:r>
            <a:r>
              <a:rPr lang="en-US" dirty="0"/>
              <a:t>administrator and packager don’t need to be in sync</a:t>
            </a:r>
          </a:p>
          <a:p>
            <a:pPr lvl="1"/>
            <a:r>
              <a:rPr lang="en-US" dirty="0"/>
              <a:t>Only need to use ConfigMgr console create relationships</a:t>
            </a:r>
          </a:p>
          <a:p>
            <a:r>
              <a:rPr lang="en-US" dirty="0"/>
              <a:t>Optional relationships did not work well with Dynamic Suite Composition in 4.6:</a:t>
            </a:r>
          </a:p>
          <a:p>
            <a:pPr lvl="1"/>
            <a:r>
              <a:rPr lang="en-US" dirty="0" smtClean="0"/>
              <a:t>Examples:</a:t>
            </a:r>
          </a:p>
          <a:p>
            <a:pPr lvl="2"/>
            <a:r>
              <a:rPr lang="en-US" dirty="0" smtClean="0"/>
              <a:t>Lync </a:t>
            </a:r>
            <a:r>
              <a:rPr lang="en-US" dirty="0"/>
              <a:t>and Office</a:t>
            </a:r>
          </a:p>
          <a:p>
            <a:pPr lvl="2"/>
            <a:r>
              <a:rPr lang="en-US" dirty="0"/>
              <a:t>Excel and Visual </a:t>
            </a:r>
            <a:r>
              <a:rPr lang="en-US" dirty="0" smtClean="0"/>
              <a:t>Studio</a:t>
            </a:r>
          </a:p>
          <a:p>
            <a:pPr lvl="1"/>
            <a:r>
              <a:rPr lang="en-US" dirty="0" smtClean="0"/>
              <a:t>In 4.6 the sequencer would need to know about these relationships, and both applications would be required</a:t>
            </a:r>
          </a:p>
          <a:p>
            <a:endParaRPr lang="en-US" dirty="0"/>
          </a:p>
        </p:txBody>
      </p:sp>
      <p:sp>
        <p:nvSpPr>
          <p:cNvPr id="4" name="Oval 3"/>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365765629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9112" y="1447799"/>
            <a:ext cx="11149013" cy="4800601"/>
          </a:xfrm>
        </p:spPr>
        <p:txBody>
          <a:bodyPr>
            <a:normAutofit/>
          </a:bodyPr>
          <a:lstStyle/>
          <a:p>
            <a:r>
              <a:rPr lang="en-US" dirty="0" smtClean="0"/>
              <a:t>BitLocker changes:</a:t>
            </a:r>
          </a:p>
          <a:p>
            <a:pPr lvl="1"/>
            <a:r>
              <a:rPr lang="en-US" dirty="0" smtClean="0"/>
              <a:t>TPM and PIN</a:t>
            </a:r>
          </a:p>
          <a:p>
            <a:pPr lvl="1"/>
            <a:r>
              <a:rPr lang="en-US" dirty="0" smtClean="0"/>
              <a:t>Used Space BitLocker</a:t>
            </a:r>
          </a:p>
          <a:p>
            <a:r>
              <a:rPr lang="en-US" dirty="0"/>
              <a:t>Prestage media now supports additional content types:</a:t>
            </a:r>
          </a:p>
          <a:p>
            <a:pPr lvl="1"/>
            <a:r>
              <a:rPr lang="en-US" i="1" dirty="0"/>
              <a:t>Before: </a:t>
            </a:r>
            <a:r>
              <a:rPr lang="en-US" dirty="0"/>
              <a:t>WIM</a:t>
            </a:r>
          </a:p>
          <a:p>
            <a:pPr lvl="1"/>
            <a:r>
              <a:rPr lang="en-US" i="1" dirty="0"/>
              <a:t>Now:</a:t>
            </a:r>
            <a:r>
              <a:rPr lang="en-US" dirty="0"/>
              <a:t> WIM, Applications, Drivers, Package/Programs</a:t>
            </a:r>
          </a:p>
          <a:p>
            <a:pPr marL="0" indent="0">
              <a:buNone/>
            </a:pPr>
            <a:endParaRPr lang="en-US" dirty="0"/>
          </a:p>
        </p:txBody>
      </p:sp>
      <p:sp>
        <p:nvSpPr>
          <p:cNvPr id="5" name="Oval 4"/>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
        <p:nvSpPr>
          <p:cNvPr id="9" name="Title 1"/>
          <p:cNvSpPr>
            <a:spLocks noGrp="1"/>
          </p:cNvSpPr>
          <p:nvPr>
            <p:ph type="title"/>
          </p:nvPr>
        </p:nvSpPr>
        <p:spPr/>
        <p:txBody>
          <a:bodyPr/>
          <a:lstStyle/>
          <a:p>
            <a:r>
              <a:rPr lang="en-US" dirty="0" smtClean="0">
                <a:solidFill>
                  <a:schemeClr val="tx1"/>
                </a:solidFill>
              </a:rPr>
              <a:t>Operating System Deployment</a:t>
            </a:r>
            <a:endParaRPr lang="en-US" dirty="0">
              <a:solidFill>
                <a:schemeClr val="tx1"/>
              </a:solidFill>
            </a:endParaRPr>
          </a:p>
        </p:txBody>
      </p:sp>
    </p:spTree>
    <p:extLst>
      <p:ext uri="{BB962C8B-B14F-4D97-AF65-F5344CB8AC3E}">
        <p14:creationId xmlns:p14="http://schemas.microsoft.com/office/powerpoint/2010/main" val="198237633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218795"/>
          </a:xfrm>
        </p:spPr>
        <p:txBody>
          <a:bodyPr/>
          <a:lstStyle/>
          <a:p>
            <a:r>
              <a:rPr lang="en-US" dirty="0" smtClean="0"/>
              <a:t>System Center 2012</a:t>
            </a:r>
            <a:br>
              <a:rPr lang="en-US" dirty="0" smtClean="0"/>
            </a:br>
            <a:r>
              <a:rPr lang="en-US" dirty="0" smtClean="0"/>
              <a:t>Endpoint Protection SP1</a:t>
            </a:r>
            <a:endParaRPr lang="en-US" dirty="0"/>
          </a:p>
        </p:txBody>
      </p:sp>
      <p:sp>
        <p:nvSpPr>
          <p:cNvPr id="3" name="Content Placeholder 2"/>
          <p:cNvSpPr>
            <a:spLocks noGrp="1"/>
          </p:cNvSpPr>
          <p:nvPr>
            <p:ph idx="1"/>
          </p:nvPr>
        </p:nvSpPr>
        <p:spPr>
          <a:xfrm>
            <a:off x="519112" y="1600200"/>
            <a:ext cx="11149013" cy="5105400"/>
          </a:xfrm>
        </p:spPr>
        <p:txBody>
          <a:bodyPr>
            <a:normAutofit lnSpcReduction="10000"/>
          </a:bodyPr>
          <a:lstStyle/>
          <a:p>
            <a:r>
              <a:rPr lang="en-US" dirty="0" smtClean="0"/>
              <a:t>Automatically deploy definition update 3 times per day</a:t>
            </a:r>
          </a:p>
          <a:p>
            <a:pPr lvl="1"/>
            <a:r>
              <a:rPr lang="en-US" dirty="0" smtClean="0"/>
              <a:t>Category based scan from client to WSUS</a:t>
            </a:r>
          </a:p>
          <a:p>
            <a:pPr lvl="1"/>
            <a:r>
              <a:rPr lang="en-US" dirty="0" smtClean="0"/>
              <a:t>Delta syncs between SUP and WSUS</a:t>
            </a:r>
          </a:p>
          <a:p>
            <a:r>
              <a:rPr lang="en-US" dirty="0" smtClean="0"/>
              <a:t>Real-time administrative actions</a:t>
            </a:r>
            <a:r>
              <a:rPr lang="en-US" dirty="0"/>
              <a:t>:</a:t>
            </a:r>
          </a:p>
          <a:p>
            <a:pPr lvl="1"/>
            <a:r>
              <a:rPr lang="en-US" dirty="0"/>
              <a:t>Run Definition Updates</a:t>
            </a:r>
          </a:p>
          <a:p>
            <a:pPr lvl="1"/>
            <a:r>
              <a:rPr lang="en-US" dirty="0"/>
              <a:t>Run Quick Scan</a:t>
            </a:r>
          </a:p>
          <a:p>
            <a:pPr lvl="1"/>
            <a:r>
              <a:rPr lang="en-US" dirty="0"/>
              <a:t>Run Full Scan</a:t>
            </a:r>
          </a:p>
          <a:p>
            <a:pPr lvl="1"/>
            <a:r>
              <a:rPr lang="en-US" dirty="0" smtClean="0"/>
              <a:t>Allow threats</a:t>
            </a:r>
            <a:endParaRPr lang="en-US" dirty="0"/>
          </a:p>
          <a:p>
            <a:pPr lvl="1"/>
            <a:r>
              <a:rPr lang="en-US" dirty="0" smtClean="0"/>
              <a:t>Exclude paths and/or files</a:t>
            </a:r>
          </a:p>
          <a:p>
            <a:pPr lvl="1"/>
            <a:r>
              <a:rPr lang="en-US" dirty="0" smtClean="0"/>
              <a:t>Restore files quarantined by threat</a:t>
            </a:r>
          </a:p>
          <a:p>
            <a:r>
              <a:rPr lang="en-US" dirty="0" smtClean="0"/>
              <a:t>Client side merge of antimalware policies</a:t>
            </a:r>
          </a:p>
          <a:p>
            <a:endParaRPr lang="en-US" dirty="0"/>
          </a:p>
        </p:txBody>
      </p:sp>
      <p:sp>
        <p:nvSpPr>
          <p:cNvPr id="4" name="Oval 3"/>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80999039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Real-time Administrative Actions</a:t>
            </a:r>
            <a:endParaRPr lang="en-US" dirty="0"/>
          </a:p>
        </p:txBody>
      </p:sp>
      <p:pic>
        <p:nvPicPr>
          <p:cNvPr id="5" name="Picture 2" descr="\\showsrus\images\Illustrations-Icons\Super_Vista\Security\server_25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5900" y="1802186"/>
            <a:ext cx="838200" cy="11330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showsrus\images\Illustrations-Icons\XMLWeb Services Icons\XML Icons\Database Sm.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5695703" y="2570247"/>
            <a:ext cx="304800" cy="3650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davidra\Documents\ClipArtforPowerpoint\DVD_ART36\Artwork_Imagery\Icons - Illustrations\_ WINDOWS SERVER ICONS\Hardware\Computer PC desktop machine.png"/>
          <p:cNvPicPr>
            <a:picLocks noChangeAspect="1" noChangeArrowheads="1"/>
          </p:cNvPicPr>
          <p:nvPr/>
        </p:nvPicPr>
        <p:blipFill>
          <a:blip r:embed="rId4" cstate="print"/>
          <a:srcRect/>
          <a:stretch>
            <a:fillRect/>
          </a:stretch>
        </p:blipFill>
        <p:spPr bwMode="auto">
          <a:xfrm>
            <a:off x="3645475" y="4994316"/>
            <a:ext cx="938649" cy="762000"/>
          </a:xfrm>
          <a:prstGeom prst="rect">
            <a:avLst/>
          </a:prstGeom>
          <a:noFill/>
        </p:spPr>
      </p:pic>
      <p:grpSp>
        <p:nvGrpSpPr>
          <p:cNvPr id="8" name="Group 32"/>
          <p:cNvGrpSpPr/>
          <p:nvPr/>
        </p:nvGrpSpPr>
        <p:grpSpPr>
          <a:xfrm>
            <a:off x="791154" y="1545011"/>
            <a:ext cx="2234618" cy="1372677"/>
            <a:chOff x="5561449" y="1567543"/>
            <a:chExt cx="2234618" cy="1372677"/>
          </a:xfrm>
        </p:grpSpPr>
        <p:sp>
          <p:nvSpPr>
            <p:cNvPr id="9" name="TextBox 8"/>
            <p:cNvSpPr txBox="1"/>
            <p:nvPr/>
          </p:nvSpPr>
          <p:spPr>
            <a:xfrm>
              <a:off x="5561449" y="2601666"/>
              <a:ext cx="2234618" cy="338554"/>
            </a:xfrm>
            <a:prstGeom prst="rect">
              <a:avLst/>
            </a:prstGeom>
            <a:noFill/>
          </p:spPr>
          <p:txBody>
            <a:bodyPr wrap="square" rtlCol="0">
              <a:spAutoFit/>
            </a:bodyPr>
            <a:lstStyle/>
            <a:p>
              <a:pPr algn="ctr"/>
              <a:r>
                <a:rPr lang="en-US" sz="1600" dirty="0" smtClean="0"/>
                <a:t>Administrator</a:t>
              </a:r>
              <a:endParaRPr lang="en-US" sz="1200" dirty="0" smtClean="0"/>
            </a:p>
          </p:txBody>
        </p:sp>
        <p:pic>
          <p:nvPicPr>
            <p:cNvPr id="10" name="Picture 6" descr="E:\slides\icons\_XML ICONS\user business man people person.png"/>
            <p:cNvPicPr>
              <a:picLocks noChangeAspect="1" noChangeArrowheads="1"/>
            </p:cNvPicPr>
            <p:nvPr/>
          </p:nvPicPr>
          <p:blipFill>
            <a:blip r:embed="rId5" cstate="print"/>
            <a:srcRect/>
            <a:stretch>
              <a:fillRect/>
            </a:stretch>
          </p:blipFill>
          <p:spPr bwMode="auto">
            <a:xfrm>
              <a:off x="6264930" y="1567543"/>
              <a:ext cx="725751" cy="966651"/>
            </a:xfrm>
            <a:prstGeom prst="rect">
              <a:avLst/>
            </a:prstGeom>
            <a:noFill/>
          </p:spPr>
        </p:pic>
      </p:grpSp>
      <p:cxnSp>
        <p:nvCxnSpPr>
          <p:cNvPr id="11" name="Straight Arrow Connector 10"/>
          <p:cNvCxnSpPr/>
          <p:nvPr/>
        </p:nvCxnSpPr>
        <p:spPr>
          <a:xfrm flipV="1">
            <a:off x="4572000" y="3084493"/>
            <a:ext cx="990600" cy="17923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5038601" y="3495554"/>
            <a:ext cx="3049980" cy="1198529"/>
            <a:chOff x="5038601" y="3495554"/>
            <a:chExt cx="3049980" cy="1198529"/>
          </a:xfrm>
        </p:grpSpPr>
        <p:sp>
          <p:nvSpPr>
            <p:cNvPr id="13" name="TextBox 12"/>
            <p:cNvSpPr txBox="1"/>
            <p:nvPr/>
          </p:nvSpPr>
          <p:spPr>
            <a:xfrm>
              <a:off x="5601689" y="3524532"/>
              <a:ext cx="2486892" cy="1169551"/>
            </a:xfrm>
            <a:prstGeom prst="rect">
              <a:avLst/>
            </a:prstGeom>
            <a:noFill/>
          </p:spPr>
          <p:txBody>
            <a:bodyPr wrap="square" rtlCol="0">
              <a:spAutoFit/>
            </a:bodyPr>
            <a:lstStyle/>
            <a:p>
              <a:r>
                <a:rPr lang="en-US" sz="1400" dirty="0" smtClean="0"/>
                <a:t>“Dial tone”</a:t>
              </a:r>
            </a:p>
            <a:p>
              <a:pPr marL="285750" indent="-285750">
                <a:buFont typeface="Arial" pitchFamily="34" charset="0"/>
                <a:buChar char="•"/>
              </a:pPr>
              <a:r>
                <a:rPr lang="en-US" sz="1400" dirty="0" smtClean="0"/>
                <a:t>Active TCP Session with the MP</a:t>
              </a:r>
            </a:p>
            <a:p>
              <a:pPr marL="285750" indent="-285750">
                <a:buFont typeface="Arial" pitchFamily="34" charset="0"/>
                <a:buChar char="•"/>
              </a:pPr>
              <a:r>
                <a:rPr lang="en-US" sz="1400" dirty="0" smtClean="0"/>
                <a:t>Client Checking for urgent tasks</a:t>
              </a:r>
              <a:endParaRPr lang="en-US" sz="1400" dirty="0"/>
            </a:p>
          </p:txBody>
        </p:sp>
        <p:sp>
          <p:nvSpPr>
            <p:cNvPr id="14" name="Oval 13"/>
            <p:cNvSpPr/>
            <p:nvPr/>
          </p:nvSpPr>
          <p:spPr>
            <a:xfrm>
              <a:off x="5038601" y="3495554"/>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a:t>
              </a:r>
              <a:endParaRPr lang="en-US" dirty="0">
                <a:solidFill>
                  <a:schemeClr val="tx1"/>
                </a:solidFill>
              </a:endParaRPr>
            </a:p>
          </p:txBody>
        </p:sp>
      </p:grpSp>
      <p:cxnSp>
        <p:nvCxnSpPr>
          <p:cNvPr id="15" name="Straight Arrow Connector 14"/>
          <p:cNvCxnSpPr/>
          <p:nvPr/>
        </p:nvCxnSpPr>
        <p:spPr>
          <a:xfrm>
            <a:off x="2362200" y="2028336"/>
            <a:ext cx="2667000" cy="3403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2551709" y="1229581"/>
            <a:ext cx="2486892" cy="1207478"/>
            <a:chOff x="2551709" y="1229581"/>
            <a:chExt cx="2486892" cy="1207478"/>
          </a:xfrm>
        </p:grpSpPr>
        <p:sp>
          <p:nvSpPr>
            <p:cNvPr id="17" name="Oval 16"/>
            <p:cNvSpPr/>
            <p:nvPr/>
          </p:nvSpPr>
          <p:spPr>
            <a:xfrm>
              <a:off x="3436174" y="1960006"/>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a:t>
              </a:r>
              <a:endParaRPr lang="en-US" dirty="0">
                <a:solidFill>
                  <a:schemeClr val="tx1"/>
                </a:solidFill>
              </a:endParaRPr>
            </a:p>
          </p:txBody>
        </p:sp>
        <p:sp>
          <p:nvSpPr>
            <p:cNvPr id="18" name="TextBox 17"/>
            <p:cNvSpPr txBox="1"/>
            <p:nvPr/>
          </p:nvSpPr>
          <p:spPr>
            <a:xfrm>
              <a:off x="2551709" y="1229581"/>
              <a:ext cx="2486892" cy="738664"/>
            </a:xfrm>
            <a:prstGeom prst="rect">
              <a:avLst/>
            </a:prstGeom>
            <a:noFill/>
          </p:spPr>
          <p:txBody>
            <a:bodyPr wrap="square" rtlCol="0">
              <a:spAutoFit/>
            </a:bodyPr>
            <a:lstStyle/>
            <a:p>
              <a:r>
                <a:rPr lang="en-US" sz="1400" dirty="0" smtClean="0"/>
                <a:t>In administrative console selects “Run Full Scan” on a collection</a:t>
              </a:r>
              <a:endParaRPr lang="en-US" sz="1400" dirty="0"/>
            </a:p>
          </p:txBody>
        </p:sp>
      </p:grpSp>
      <p:cxnSp>
        <p:nvCxnSpPr>
          <p:cNvPr id="19" name="Straight Arrow Connector 18"/>
          <p:cNvCxnSpPr/>
          <p:nvPr/>
        </p:nvCxnSpPr>
        <p:spPr>
          <a:xfrm flipH="1">
            <a:off x="4114800" y="2917688"/>
            <a:ext cx="1107868" cy="19591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1065798" y="3569769"/>
            <a:ext cx="3628417" cy="1384995"/>
            <a:chOff x="1065798" y="3569769"/>
            <a:chExt cx="3628417" cy="1384995"/>
          </a:xfrm>
        </p:grpSpPr>
        <p:sp>
          <p:nvSpPr>
            <p:cNvPr id="21" name="TextBox 20"/>
            <p:cNvSpPr txBox="1"/>
            <p:nvPr/>
          </p:nvSpPr>
          <p:spPr>
            <a:xfrm>
              <a:off x="1065798" y="3569769"/>
              <a:ext cx="3049002" cy="1384995"/>
            </a:xfrm>
            <a:prstGeom prst="rect">
              <a:avLst/>
            </a:prstGeom>
            <a:noFill/>
          </p:spPr>
          <p:txBody>
            <a:bodyPr wrap="square" rtlCol="0">
              <a:spAutoFit/>
            </a:bodyPr>
            <a:lstStyle/>
            <a:p>
              <a:r>
                <a:rPr lang="en-US" sz="1400" dirty="0" smtClean="0"/>
                <a:t>“Call is placed”</a:t>
              </a:r>
            </a:p>
            <a:p>
              <a:pPr marL="285750" indent="-285750">
                <a:buFont typeface="Arial" pitchFamily="34" charset="0"/>
                <a:buChar char="•"/>
              </a:pPr>
              <a:r>
                <a:rPr lang="en-US" sz="1400" dirty="0" smtClean="0"/>
                <a:t>Client via this TCP connection is told there are urgent tasks to run</a:t>
              </a:r>
            </a:p>
            <a:p>
              <a:pPr marL="285750" indent="-285750">
                <a:buFont typeface="Arial" pitchFamily="34" charset="0"/>
                <a:buChar char="•"/>
              </a:pPr>
              <a:r>
                <a:rPr lang="en-US" sz="1400" dirty="0" smtClean="0"/>
                <a:t>Client then connects to the MP to get policy</a:t>
              </a:r>
            </a:p>
            <a:p>
              <a:pPr marL="285750" indent="-285750">
                <a:buFont typeface="Arial" pitchFamily="34" charset="0"/>
                <a:buChar char="•"/>
              </a:pPr>
              <a:r>
                <a:rPr lang="en-US" sz="1400" dirty="0" smtClean="0"/>
                <a:t>Client runs the Full Scan Task</a:t>
              </a:r>
            </a:p>
          </p:txBody>
        </p:sp>
        <p:sp>
          <p:nvSpPr>
            <p:cNvPr id="22" name="Oval 21"/>
            <p:cNvSpPr/>
            <p:nvPr/>
          </p:nvSpPr>
          <p:spPr>
            <a:xfrm>
              <a:off x="4256312" y="4001586"/>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4</a:t>
              </a:r>
              <a:endParaRPr lang="en-US" dirty="0">
                <a:solidFill>
                  <a:schemeClr val="tx1"/>
                </a:solidFill>
              </a:endParaRPr>
            </a:p>
          </p:txBody>
        </p:sp>
      </p:grpSp>
      <p:sp>
        <p:nvSpPr>
          <p:cNvPr id="23" name="TextBox 22"/>
          <p:cNvSpPr txBox="1"/>
          <p:nvPr/>
        </p:nvSpPr>
        <p:spPr>
          <a:xfrm>
            <a:off x="2906401" y="5761527"/>
            <a:ext cx="2234618" cy="338554"/>
          </a:xfrm>
          <a:prstGeom prst="rect">
            <a:avLst/>
          </a:prstGeom>
          <a:noFill/>
        </p:spPr>
        <p:txBody>
          <a:bodyPr wrap="square" rtlCol="0">
            <a:spAutoFit/>
          </a:bodyPr>
          <a:lstStyle/>
          <a:p>
            <a:pPr algn="ctr"/>
            <a:r>
              <a:rPr lang="en-US" sz="1600" dirty="0" smtClean="0"/>
              <a:t>Client</a:t>
            </a:r>
            <a:endParaRPr lang="en-US" sz="1200" dirty="0" smtClean="0"/>
          </a:p>
        </p:txBody>
      </p:sp>
      <p:grpSp>
        <p:nvGrpSpPr>
          <p:cNvPr id="24" name="Group 23"/>
          <p:cNvGrpSpPr/>
          <p:nvPr/>
        </p:nvGrpSpPr>
        <p:grpSpPr>
          <a:xfrm>
            <a:off x="6091547" y="1126098"/>
            <a:ext cx="2486892" cy="1459459"/>
            <a:chOff x="6091547" y="1126098"/>
            <a:chExt cx="2486892" cy="1459459"/>
          </a:xfrm>
        </p:grpSpPr>
        <p:sp>
          <p:nvSpPr>
            <p:cNvPr id="25" name="Rectangle 24"/>
            <p:cNvSpPr/>
            <p:nvPr/>
          </p:nvSpPr>
          <p:spPr>
            <a:xfrm>
              <a:off x="6180118" y="2255812"/>
              <a:ext cx="1905000" cy="3297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Task = “Run Full Scan”</a:t>
              </a:r>
              <a:endParaRPr lang="en-US" sz="1200" b="1" dirty="0">
                <a:solidFill>
                  <a:schemeClr val="tx1"/>
                </a:solidFill>
              </a:endParaRPr>
            </a:p>
          </p:txBody>
        </p:sp>
        <p:sp>
          <p:nvSpPr>
            <p:cNvPr id="26" name="TextBox 25"/>
            <p:cNvSpPr txBox="1"/>
            <p:nvPr/>
          </p:nvSpPr>
          <p:spPr>
            <a:xfrm>
              <a:off x="6091547" y="1267553"/>
              <a:ext cx="2486892" cy="738664"/>
            </a:xfrm>
            <a:prstGeom prst="rect">
              <a:avLst/>
            </a:prstGeom>
            <a:noFill/>
          </p:spPr>
          <p:txBody>
            <a:bodyPr wrap="square" rtlCol="0">
              <a:spAutoFit/>
            </a:bodyPr>
            <a:lstStyle/>
            <a:p>
              <a:pPr marL="285750" indent="-285750">
                <a:buFont typeface="Arial" pitchFamily="34" charset="0"/>
                <a:buChar char="•"/>
              </a:pPr>
              <a:r>
                <a:rPr lang="en-US" sz="1400" dirty="0" smtClean="0"/>
                <a:t>A task is created</a:t>
              </a:r>
            </a:p>
            <a:p>
              <a:pPr marL="285750" indent="-285750">
                <a:buFont typeface="Arial" pitchFamily="34" charset="0"/>
                <a:buChar char="•"/>
              </a:pPr>
              <a:r>
                <a:rPr lang="en-US" sz="1400" dirty="0" smtClean="0"/>
                <a:t>MP is told that new urgent task has been requested</a:t>
              </a:r>
              <a:endParaRPr lang="en-US" sz="1400" dirty="0"/>
            </a:p>
          </p:txBody>
        </p:sp>
        <p:sp>
          <p:nvSpPr>
            <p:cNvPr id="27" name="Oval 26"/>
            <p:cNvSpPr/>
            <p:nvPr/>
          </p:nvSpPr>
          <p:spPr>
            <a:xfrm>
              <a:off x="8019309" y="1126098"/>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3</a:t>
              </a:r>
              <a:endParaRPr lang="en-US" dirty="0">
                <a:solidFill>
                  <a:schemeClr val="tx1"/>
                </a:solidFill>
              </a:endParaRPr>
            </a:p>
          </p:txBody>
        </p:sp>
      </p:grpSp>
      <p:sp>
        <p:nvSpPr>
          <p:cNvPr id="28" name="TextBox 27"/>
          <p:cNvSpPr txBox="1"/>
          <p:nvPr/>
        </p:nvSpPr>
        <p:spPr>
          <a:xfrm>
            <a:off x="5695703" y="2935830"/>
            <a:ext cx="2234618" cy="338554"/>
          </a:xfrm>
          <a:prstGeom prst="rect">
            <a:avLst/>
          </a:prstGeom>
          <a:noFill/>
        </p:spPr>
        <p:txBody>
          <a:bodyPr wrap="square" rtlCol="0">
            <a:spAutoFit/>
          </a:bodyPr>
          <a:lstStyle/>
          <a:p>
            <a:pPr algn="ctr"/>
            <a:r>
              <a:rPr lang="en-US" sz="1600" dirty="0" smtClean="0"/>
              <a:t>Site Server and MP</a:t>
            </a:r>
            <a:endParaRPr lang="en-US" sz="1200" dirty="0" smtClean="0"/>
          </a:p>
        </p:txBody>
      </p:sp>
      <p:sp>
        <p:nvSpPr>
          <p:cNvPr id="29" name="Rectangle 28"/>
          <p:cNvSpPr/>
          <p:nvPr/>
        </p:nvSpPr>
        <p:spPr>
          <a:xfrm>
            <a:off x="5149677" y="5248484"/>
            <a:ext cx="3698263" cy="1015663"/>
          </a:xfrm>
          <a:prstGeom prst="rect">
            <a:avLst/>
          </a:prstGeom>
        </p:spPr>
        <p:txBody>
          <a:bodyPr wrap="square">
            <a:spAutoFit/>
          </a:bodyPr>
          <a:lstStyle/>
          <a:p>
            <a:r>
              <a:rPr lang="en-US" sz="3000" i="1" dirty="0"/>
              <a:t>All this happens within seconds</a:t>
            </a:r>
          </a:p>
        </p:txBody>
      </p:sp>
      <p:sp>
        <p:nvSpPr>
          <p:cNvPr id="30" name="Oval 29"/>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12147756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5"/>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6"/>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4"/>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9"/>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0"/>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12"/>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15"/>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1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par>
                                <p:cTn id="49" presetID="1" presetClass="exit" presetSubtype="0" fill="hold" nodeType="withEffect">
                                  <p:stCondLst>
                                    <p:cond delay="0"/>
                                  </p:stCondLst>
                                  <p:childTnLst>
                                    <p:set>
                                      <p:cBhvr>
                                        <p:cTn id="50" dur="1" fill="hold">
                                          <p:stCondLst>
                                            <p:cond delay="0"/>
                                          </p:stCondLst>
                                        </p:cTn>
                                        <p:tgtEl>
                                          <p:spTgt spid="24"/>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1" nodeType="click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Heterogeneous Antimalware Clients</a:t>
            </a:r>
            <a:endParaRPr lang="en-US" dirty="0"/>
          </a:p>
        </p:txBody>
      </p:sp>
      <p:sp>
        <p:nvSpPr>
          <p:cNvPr id="4" name="Text Placeholder 3"/>
          <p:cNvSpPr>
            <a:spLocks noGrp="1"/>
          </p:cNvSpPr>
          <p:nvPr>
            <p:ph type="body" sz="quarter" idx="10"/>
          </p:nvPr>
        </p:nvSpPr>
        <p:spPr>
          <a:xfrm>
            <a:off x="519112" y="1447799"/>
            <a:ext cx="11149013" cy="984885"/>
          </a:xfrm>
        </p:spPr>
        <p:txBody>
          <a:bodyPr/>
          <a:lstStyle/>
          <a:p>
            <a:r>
              <a:rPr lang="en-US" dirty="0" smtClean="0"/>
              <a:t>Mac OS X</a:t>
            </a:r>
          </a:p>
          <a:p>
            <a:r>
              <a:rPr lang="en-US" dirty="0" smtClean="0"/>
              <a:t>Linux</a:t>
            </a:r>
            <a:endParaRPr lang="en-US" dirty="0"/>
          </a:p>
        </p:txBody>
      </p:sp>
      <p:sp>
        <p:nvSpPr>
          <p:cNvPr id="5" name="Oval 4"/>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327309564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PowerShell</a:t>
            </a:r>
            <a:endParaRPr lang="en-US" dirty="0"/>
          </a:p>
        </p:txBody>
      </p:sp>
      <p:sp>
        <p:nvSpPr>
          <p:cNvPr id="3" name="Content Placeholder 2"/>
          <p:cNvSpPr>
            <a:spLocks noGrp="1"/>
          </p:cNvSpPr>
          <p:nvPr>
            <p:ph idx="1"/>
          </p:nvPr>
        </p:nvSpPr>
        <p:spPr>
          <a:xfrm>
            <a:off x="519112" y="1447799"/>
            <a:ext cx="11149013" cy="3219343"/>
          </a:xfrm>
        </p:spPr>
        <p:txBody>
          <a:bodyPr/>
          <a:lstStyle/>
          <a:p>
            <a:r>
              <a:rPr lang="en-US" dirty="0" smtClean="0"/>
              <a:t>PowerShell Provider</a:t>
            </a:r>
          </a:p>
          <a:p>
            <a:r>
              <a:rPr lang="en-US" dirty="0" smtClean="0"/>
              <a:t>Cmdlets:</a:t>
            </a:r>
          </a:p>
          <a:p>
            <a:pPr lvl="1"/>
            <a:r>
              <a:rPr lang="en-US" dirty="0" smtClean="0"/>
              <a:t>Scope: Tasks exposed in the Administration Console</a:t>
            </a:r>
          </a:p>
          <a:p>
            <a:pPr lvl="1"/>
            <a:r>
              <a:rPr lang="en-US" dirty="0" smtClean="0"/>
              <a:t>How:</a:t>
            </a:r>
          </a:p>
          <a:p>
            <a:pPr lvl="2"/>
            <a:r>
              <a:rPr lang="en-US" dirty="0" smtClean="0"/>
              <a:t>Suitable experience for administrator (not the SDK)</a:t>
            </a:r>
          </a:p>
          <a:p>
            <a:pPr lvl="2"/>
            <a:r>
              <a:rPr lang="en-US" dirty="0" smtClean="0"/>
              <a:t>Align with PowerShell general conventions</a:t>
            </a:r>
          </a:p>
          <a:p>
            <a:pPr lvl="1"/>
            <a:endParaRPr lang="en-US" dirty="0"/>
          </a:p>
        </p:txBody>
      </p:sp>
      <p:sp>
        <p:nvSpPr>
          <p:cNvPr id="4" name="Oval 3"/>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230595238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Related Content</a:t>
            </a:r>
          </a:p>
        </p:txBody>
      </p:sp>
      <p:sp>
        <p:nvSpPr>
          <p:cNvPr id="3" name="Rectangle 2"/>
          <p:cNvSpPr/>
          <p:nvPr/>
        </p:nvSpPr>
        <p:spPr bwMode="auto">
          <a:xfrm>
            <a:off x="507868" y="1307434"/>
            <a:ext cx="11173090" cy="4331366"/>
          </a:xfrm>
          <a:prstGeom prst="rect">
            <a:avLst/>
          </a:prstGeom>
          <a:solidFill>
            <a:schemeClr val="accent1"/>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90000"/>
              <a:buBlip>
                <a:blip r:embed="rId3"/>
              </a:buBlip>
            </a:pPr>
            <a:endParaRPr lang="en-US" sz="2400" dirty="0">
              <a:gradFill>
                <a:gsLst>
                  <a:gs pos="0">
                    <a:schemeClr val="tx1"/>
                  </a:gs>
                  <a:gs pos="100000">
                    <a:schemeClr val="tx1"/>
                  </a:gs>
                </a:gsLst>
                <a:lin ang="5400000" scaled="0"/>
              </a:gradFill>
            </a:endParaRPr>
          </a:p>
        </p:txBody>
      </p:sp>
      <p:sp>
        <p:nvSpPr>
          <p:cNvPr id="8" name="Rectangle 7"/>
          <p:cNvSpPr/>
          <p:nvPr/>
        </p:nvSpPr>
        <p:spPr>
          <a:xfrm>
            <a:off x="667870" y="1346868"/>
            <a:ext cx="11013088" cy="4598182"/>
          </a:xfrm>
          <a:prstGeom prst="rect">
            <a:avLst/>
          </a:prstGeom>
        </p:spPr>
        <p:txBody>
          <a:bodyPr wrap="square">
            <a:spAutoFit/>
          </a:bodyPr>
          <a:lstStyle/>
          <a:p>
            <a:pPr marL="403225" lvl="0" indent="-403225">
              <a:lnSpc>
                <a:spcPct val="90000"/>
              </a:lnSpc>
              <a:spcBef>
                <a:spcPct val="20000"/>
              </a:spcBef>
              <a:buSzPct val="105000"/>
              <a:buBlip>
                <a:blip r:embed="rId3"/>
              </a:buBlip>
            </a:pPr>
            <a:r>
              <a:rPr lang="en-US" sz="2400" dirty="0">
                <a:solidFill>
                  <a:schemeClr val="tx1">
                    <a:alpha val="99000"/>
                  </a:schemeClr>
                </a:solidFill>
              </a:rPr>
              <a:t>Breakout </a:t>
            </a:r>
            <a:r>
              <a:rPr lang="en-US" sz="2400" dirty="0" smtClean="0">
                <a:solidFill>
                  <a:schemeClr val="tx1">
                    <a:alpha val="99000"/>
                  </a:schemeClr>
                </a:solidFill>
              </a:rPr>
              <a:t>Sessions</a:t>
            </a:r>
          </a:p>
          <a:p>
            <a:pPr marL="860407" lvl="1" indent="-403225">
              <a:lnSpc>
                <a:spcPct val="90000"/>
              </a:lnSpc>
              <a:spcBef>
                <a:spcPct val="20000"/>
              </a:spcBef>
              <a:buSzPct val="105000"/>
              <a:buBlip>
                <a:blip r:embed="rId3"/>
              </a:buBlip>
            </a:pPr>
            <a:r>
              <a:rPr lang="en-US" sz="2400" dirty="0" smtClean="0">
                <a:solidFill>
                  <a:schemeClr val="tx1">
                    <a:alpha val="99000"/>
                  </a:schemeClr>
                </a:solidFill>
              </a:rPr>
              <a:t>MGT310 | Microsoft System Center 2012 Endpoint Protection Overview</a:t>
            </a:r>
          </a:p>
          <a:p>
            <a:pPr marL="860407" lvl="1" indent="-403225">
              <a:lnSpc>
                <a:spcPct val="90000"/>
              </a:lnSpc>
              <a:spcBef>
                <a:spcPct val="20000"/>
              </a:spcBef>
              <a:buSzPct val="105000"/>
              <a:buBlip>
                <a:blip r:embed="rId3"/>
              </a:buBlip>
            </a:pPr>
            <a:r>
              <a:rPr lang="en-US" sz="2400" dirty="0" smtClean="0">
                <a:solidFill>
                  <a:schemeClr val="tx1">
                    <a:alpha val="99000"/>
                  </a:schemeClr>
                </a:solidFill>
              </a:rPr>
              <a:t>MGT311 </a:t>
            </a:r>
            <a:r>
              <a:rPr lang="en-US" sz="2400" dirty="0">
                <a:solidFill>
                  <a:schemeClr val="tx1">
                    <a:alpha val="99000"/>
                  </a:schemeClr>
                </a:solidFill>
              </a:rPr>
              <a:t>| Microsoft System Center 2012 Configuration Manager Deployment and Infrastructure Technical </a:t>
            </a:r>
            <a:r>
              <a:rPr lang="en-US" sz="2400" dirty="0" smtClean="0">
                <a:solidFill>
                  <a:schemeClr val="tx1">
                    <a:alpha val="99000"/>
                  </a:schemeClr>
                </a:solidFill>
              </a:rPr>
              <a:t>Overview</a:t>
            </a:r>
          </a:p>
          <a:p>
            <a:pPr marL="860407" lvl="1" indent="-403225">
              <a:lnSpc>
                <a:spcPct val="90000"/>
              </a:lnSpc>
              <a:spcBef>
                <a:spcPct val="20000"/>
              </a:spcBef>
              <a:buSzPct val="105000"/>
              <a:buBlip>
                <a:blip r:embed="rId3"/>
              </a:buBlip>
            </a:pPr>
            <a:r>
              <a:rPr lang="en-US" sz="2400" dirty="0">
                <a:solidFill>
                  <a:schemeClr val="tx1">
                    <a:alpha val="99000"/>
                  </a:schemeClr>
                </a:solidFill>
              </a:rPr>
              <a:t>MGT312 | Deep Application Management with Microsoft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3"/>
              </a:buBlip>
            </a:pPr>
            <a:r>
              <a:rPr lang="en-US" sz="2400" dirty="0">
                <a:solidFill>
                  <a:schemeClr val="tx1">
                    <a:alpha val="99000"/>
                  </a:schemeClr>
                </a:solidFill>
              </a:rPr>
              <a:t>MGT313 | Microsoft System Center 2012 Configuration Manager: Plan, Deploy, and Migrate from Configuration Manager 2007 to </a:t>
            </a:r>
            <a:r>
              <a:rPr lang="en-US" sz="2400" dirty="0" smtClean="0">
                <a:solidFill>
                  <a:schemeClr val="tx1">
                    <a:alpha val="99000"/>
                  </a:schemeClr>
                </a:solidFill>
              </a:rPr>
              <a:t>2012</a:t>
            </a:r>
          </a:p>
          <a:p>
            <a:pPr marL="860407" lvl="1" indent="-403225">
              <a:lnSpc>
                <a:spcPct val="90000"/>
              </a:lnSpc>
              <a:spcBef>
                <a:spcPct val="20000"/>
              </a:spcBef>
              <a:buSzPct val="105000"/>
              <a:buBlip>
                <a:blip r:embed="rId3"/>
              </a:buBlip>
            </a:pPr>
            <a:r>
              <a:rPr lang="en-US" sz="2400" dirty="0">
                <a:solidFill>
                  <a:schemeClr val="tx1">
                    <a:alpha val="99000"/>
                  </a:schemeClr>
                </a:solidFill>
              </a:rPr>
              <a:t>MGT318 | Patch and Settings Management in Microsoft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3"/>
              </a:buBlip>
            </a:pPr>
            <a:r>
              <a:rPr lang="en-US" sz="2400" dirty="0">
                <a:solidFill>
                  <a:schemeClr val="tx1">
                    <a:alpha val="99000"/>
                  </a:schemeClr>
                </a:solidFill>
              </a:rPr>
              <a:t>WCL388 | Client Management Scenarios in the Windows 8 </a:t>
            </a:r>
            <a:r>
              <a:rPr lang="en-US" sz="2400" dirty="0" smtClean="0">
                <a:solidFill>
                  <a:schemeClr val="tx1">
                    <a:alpha val="99000"/>
                  </a:schemeClr>
                </a:solidFill>
              </a:rPr>
              <a:t>Timeframe</a:t>
            </a:r>
          </a:p>
          <a:p>
            <a:pPr marL="860407" lvl="1" indent="-403225">
              <a:lnSpc>
                <a:spcPct val="90000"/>
              </a:lnSpc>
              <a:spcBef>
                <a:spcPct val="20000"/>
              </a:spcBef>
              <a:buSzPct val="105000"/>
              <a:buBlip>
                <a:blip r:embed="rId3"/>
              </a:buBlip>
            </a:pPr>
            <a:endParaRPr lang="en-US" sz="2400" dirty="0" smtClean="0">
              <a:solidFill>
                <a:schemeClr val="tx1">
                  <a:alpha val="99000"/>
                </a:schemeClr>
              </a:solidFill>
            </a:endParaRPr>
          </a:p>
        </p:txBody>
      </p:sp>
      <p:sp>
        <p:nvSpPr>
          <p:cNvPr id="13" name="Left Mask"/>
          <p:cNvSpPr/>
          <p:nvPr/>
        </p:nvSpPr>
        <p:spPr bwMode="hidden">
          <a:xfrm>
            <a:off x="0" y="0"/>
            <a:ext cx="507868" cy="6858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5" name="Picture 2" descr="C:\Users\Jordan\Desktop\TechEd_2012\TechEd-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93114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2" presetClass="entr" presetSubtype="8" decel="10000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1000" fill="hold"/>
                                        <p:tgtEl>
                                          <p:spTgt spid="3"/>
                                        </p:tgtEl>
                                        <p:attrNameLst>
                                          <p:attrName>ppt_x</p:attrName>
                                        </p:attrNameLst>
                                      </p:cBhvr>
                                      <p:tavLst>
                                        <p:tav tm="0">
                                          <p:val>
                                            <p:strVal val="0-#ppt_w/2"/>
                                          </p:val>
                                        </p:tav>
                                        <p:tav tm="100000">
                                          <p:val>
                                            <p:strVal val="#ppt_x"/>
                                          </p:val>
                                        </p:tav>
                                      </p:tavLst>
                                    </p:anim>
                                    <p:anim calcmode="lin" valueType="num">
                                      <p:cBhvr additive="base">
                                        <p:cTn id="10" dur="1000" fill="hold"/>
                                        <p:tgtEl>
                                          <p:spTgt spid="3"/>
                                        </p:tgtEl>
                                        <p:attrNameLst>
                                          <p:attrName>ppt_y</p:attrName>
                                        </p:attrNameLst>
                                      </p:cBhvr>
                                      <p:tavLst>
                                        <p:tav tm="0">
                                          <p:val>
                                            <p:strVal val="#ppt_y"/>
                                          </p:val>
                                        </p:tav>
                                        <p:tav tm="100000">
                                          <p:val>
                                            <p:strVal val="#ppt_y"/>
                                          </p:val>
                                        </p:tav>
                                      </p:tavLst>
                                    </p:anim>
                                  </p:childTnLst>
                                </p:cTn>
                              </p:par>
                              <p:par>
                                <p:cTn id="11" presetID="2" presetClass="entr" presetSubtype="8" decel="100000" fill="hold" grpId="0" nodeType="withEffect">
                                  <p:stCondLst>
                                    <p:cond delay="25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0-#ppt_w/2"/>
                                          </p:val>
                                        </p:tav>
                                        <p:tav tm="100000">
                                          <p:val>
                                            <p:strVal val="#ppt_x"/>
                                          </p:val>
                                        </p:tav>
                                      </p:tavLst>
                                    </p:anim>
                                    <p:anim calcmode="lin" valueType="num">
                                      <p:cBhvr additive="base">
                                        <p:cTn id="14" dur="10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1250"/>
                            </p:stCondLst>
                            <p:childTnLst>
                              <p:par>
                                <p:cTn id="16" presetID="1" presetClass="exit" presetSubtype="0" fill="hold" grpId="1" nodeType="afterEffect">
                                  <p:stCondLst>
                                    <p:cond delay="0"/>
                                  </p:stCondLst>
                                  <p:childTnLst>
                                    <p:set>
                                      <p:cBhvr>
                                        <p:cTn id="17"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13" grpId="0" animBg="1"/>
      <p:bldP spid="1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81452" y="3429000"/>
            <a:ext cx="6718301" cy="1232464"/>
          </a:xfrm>
        </p:spPr>
        <p:txBody>
          <a:bodyPr/>
          <a:lstStyle/>
          <a:p>
            <a:r>
              <a:rPr lang="en-US" dirty="0"/>
              <a:t>Microsoft System Center </a:t>
            </a:r>
            <a:r>
              <a:rPr lang="en-US" dirty="0" smtClean="0"/>
              <a:t>2012 Configuration </a:t>
            </a:r>
            <a:r>
              <a:rPr lang="en-US" dirty="0"/>
              <a:t>Manager </a:t>
            </a:r>
            <a:r>
              <a:rPr lang="en-US" dirty="0" smtClean="0"/>
              <a:t>SP1 Overview</a:t>
            </a:r>
            <a:endParaRPr lang="en-US" dirty="0"/>
          </a:p>
        </p:txBody>
      </p:sp>
      <p:sp useBgFill="1">
        <p:nvSpPr>
          <p:cNvPr id="4" name="MASK bottom"/>
          <p:cNvSpPr/>
          <p:nvPr/>
        </p:nvSpPr>
        <p:spPr bwMode="auto">
          <a:xfrm>
            <a:off x="3884612" y="6019800"/>
            <a:ext cx="8304213" cy="838200"/>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Related Content</a:t>
            </a:r>
          </a:p>
        </p:txBody>
      </p:sp>
      <p:sp>
        <p:nvSpPr>
          <p:cNvPr id="4" name="Rectangle 3"/>
          <p:cNvSpPr/>
          <p:nvPr/>
        </p:nvSpPr>
        <p:spPr bwMode="auto">
          <a:xfrm>
            <a:off x="507868" y="1264920"/>
            <a:ext cx="11173090" cy="4678680"/>
          </a:xfrm>
          <a:prstGeom prst="rect">
            <a:avLst/>
          </a:prstGeom>
          <a:solidFill>
            <a:schemeClr val="accent4"/>
          </a:solidFill>
          <a:ln w="38100">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90000"/>
              <a:buBlip>
                <a:blip r:embed="rId3"/>
              </a:buBlip>
            </a:pPr>
            <a:endParaRPr lang="en-US" sz="2400" dirty="0">
              <a:gradFill>
                <a:gsLst>
                  <a:gs pos="0">
                    <a:schemeClr val="tx1"/>
                  </a:gs>
                  <a:gs pos="100000">
                    <a:schemeClr val="tx1"/>
                  </a:gs>
                </a:gsLst>
                <a:lin ang="5400000" scaled="0"/>
              </a:gradFill>
            </a:endParaRPr>
          </a:p>
        </p:txBody>
      </p:sp>
      <p:sp>
        <p:nvSpPr>
          <p:cNvPr id="9" name="Rectangle 8"/>
          <p:cNvSpPr/>
          <p:nvPr/>
        </p:nvSpPr>
        <p:spPr>
          <a:xfrm>
            <a:off x="667870" y="1372594"/>
            <a:ext cx="11013088" cy="4571006"/>
          </a:xfrm>
          <a:prstGeom prst="rect">
            <a:avLst/>
          </a:prstGeom>
        </p:spPr>
        <p:txBody>
          <a:bodyPr wrap="square">
            <a:normAutofit fontScale="85000" lnSpcReduction="20000"/>
          </a:bodyPr>
          <a:lstStyle/>
          <a:p>
            <a:pPr marL="403225" indent="-403225">
              <a:lnSpc>
                <a:spcPct val="90000"/>
              </a:lnSpc>
              <a:spcBef>
                <a:spcPct val="20000"/>
              </a:spcBef>
              <a:buSzPct val="105000"/>
              <a:buBlip>
                <a:blip r:embed="rId4"/>
              </a:buBlip>
            </a:pPr>
            <a:r>
              <a:rPr lang="en-US" sz="2400" dirty="0">
                <a:solidFill>
                  <a:schemeClr val="tx1">
                    <a:alpha val="99000"/>
                  </a:schemeClr>
                </a:solidFill>
              </a:rPr>
              <a:t>Hands-on </a:t>
            </a:r>
            <a:r>
              <a:rPr lang="en-US" sz="2400" dirty="0" smtClean="0">
                <a:solidFill>
                  <a:schemeClr val="tx1">
                    <a:alpha val="99000"/>
                  </a:schemeClr>
                </a:solidFill>
              </a:rPr>
              <a:t>Labs:</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MGT23-HOL</a:t>
            </a:r>
            <a:r>
              <a:rPr lang="en-US" sz="2400" dirty="0">
                <a:solidFill>
                  <a:schemeClr val="tx1">
                    <a:alpha val="99000"/>
                  </a:schemeClr>
                </a:solidFill>
              </a:rPr>
              <a:t> | </a:t>
            </a:r>
            <a:r>
              <a:rPr lang="en-US" sz="2400" dirty="0" smtClean="0">
                <a:solidFill>
                  <a:schemeClr val="tx1">
                    <a:alpha val="99000"/>
                  </a:schemeClr>
                </a:solidFill>
              </a:rPr>
              <a:t>Deploying </a:t>
            </a:r>
            <a:r>
              <a:rPr lang="en-US" sz="2400" dirty="0">
                <a:solidFill>
                  <a:schemeClr val="tx1">
                    <a:alpha val="99000"/>
                  </a:schemeClr>
                </a:solidFill>
              </a:rPr>
              <a:t>Windows 7 to Bare Metal Systems with Microsoft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MGT24-HOL</a:t>
            </a:r>
            <a:r>
              <a:rPr lang="en-US" sz="2400" dirty="0">
                <a:solidFill>
                  <a:schemeClr val="tx1">
                    <a:alpha val="99000"/>
                  </a:schemeClr>
                </a:solidFill>
              </a:rPr>
              <a:t> |</a:t>
            </a:r>
            <a:r>
              <a:rPr lang="en-US" sz="2400" dirty="0" smtClean="0">
                <a:solidFill>
                  <a:schemeClr val="tx1">
                    <a:alpha val="99000"/>
                  </a:schemeClr>
                </a:solidFill>
              </a:rPr>
              <a:t> Implementing </a:t>
            </a:r>
            <a:r>
              <a:rPr lang="en-US" sz="2400" dirty="0">
                <a:solidFill>
                  <a:schemeClr val="tx1">
                    <a:alpha val="99000"/>
                  </a:schemeClr>
                </a:solidFill>
              </a:rPr>
              <a:t>Endpoint Protection 2012 in Microsoft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MGT12-HOL</a:t>
            </a:r>
            <a:r>
              <a:rPr lang="en-US" sz="2400" dirty="0">
                <a:solidFill>
                  <a:schemeClr val="tx1">
                    <a:alpha val="99000"/>
                  </a:schemeClr>
                </a:solidFill>
              </a:rPr>
              <a:t> |</a:t>
            </a:r>
            <a:r>
              <a:rPr lang="en-US" sz="2400" dirty="0" smtClean="0">
                <a:solidFill>
                  <a:schemeClr val="tx1">
                    <a:alpha val="99000"/>
                  </a:schemeClr>
                </a:solidFill>
              </a:rPr>
              <a:t> Compliance </a:t>
            </a:r>
            <a:r>
              <a:rPr lang="en-US" sz="2400" dirty="0">
                <a:solidFill>
                  <a:schemeClr val="tx1">
                    <a:alpha val="99000"/>
                  </a:schemeClr>
                </a:solidFill>
              </a:rPr>
              <a:t>and Settings Management in Microsoft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MGT25-HOL</a:t>
            </a:r>
            <a:r>
              <a:rPr lang="en-US" sz="2400" dirty="0">
                <a:solidFill>
                  <a:schemeClr val="tx1">
                    <a:alpha val="99000"/>
                  </a:schemeClr>
                </a:solidFill>
              </a:rPr>
              <a:t> |</a:t>
            </a:r>
            <a:r>
              <a:rPr lang="en-US" sz="2400" dirty="0" smtClean="0">
                <a:solidFill>
                  <a:schemeClr val="tx1">
                    <a:alpha val="99000"/>
                  </a:schemeClr>
                </a:solidFill>
              </a:rPr>
              <a:t> Deep </a:t>
            </a:r>
            <a:r>
              <a:rPr lang="en-US" sz="2400" dirty="0">
                <a:solidFill>
                  <a:schemeClr val="tx1">
                    <a:alpha val="99000"/>
                  </a:schemeClr>
                </a:solidFill>
              </a:rPr>
              <a:t>Dive: Microsoft System Center 2012 Configuration Manager SQL Replication </a:t>
            </a:r>
            <a:r>
              <a:rPr lang="en-US" sz="2400" dirty="0" smtClean="0">
                <a:solidFill>
                  <a:schemeClr val="tx1">
                    <a:alpha val="99000"/>
                  </a:schemeClr>
                </a:solidFill>
              </a:rPr>
              <a:t>Labs</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MGT21-HOL</a:t>
            </a:r>
            <a:r>
              <a:rPr lang="en-US" sz="2400" dirty="0">
                <a:solidFill>
                  <a:schemeClr val="tx1">
                    <a:alpha val="99000"/>
                  </a:schemeClr>
                </a:solidFill>
              </a:rPr>
              <a:t> |</a:t>
            </a:r>
            <a:r>
              <a:rPr lang="en-US" sz="2400" dirty="0" smtClean="0">
                <a:solidFill>
                  <a:schemeClr val="tx1">
                    <a:alpha val="99000"/>
                  </a:schemeClr>
                </a:solidFill>
              </a:rPr>
              <a:t> Basic </a:t>
            </a:r>
            <a:r>
              <a:rPr lang="en-US" sz="2400" dirty="0">
                <a:solidFill>
                  <a:schemeClr val="tx1">
                    <a:alpha val="99000"/>
                  </a:schemeClr>
                </a:solidFill>
              </a:rPr>
              <a:t>Software Distribution in Microsoft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MGT16-HOL</a:t>
            </a:r>
            <a:r>
              <a:rPr lang="en-US" sz="2400" dirty="0">
                <a:solidFill>
                  <a:schemeClr val="tx1">
                    <a:alpha val="99000"/>
                  </a:schemeClr>
                </a:solidFill>
              </a:rPr>
              <a:t> |</a:t>
            </a:r>
            <a:r>
              <a:rPr lang="en-US" sz="2400" dirty="0" smtClean="0">
                <a:solidFill>
                  <a:schemeClr val="tx1">
                    <a:alpha val="99000"/>
                  </a:schemeClr>
                </a:solidFill>
              </a:rPr>
              <a:t>  Migrating </a:t>
            </a:r>
            <a:r>
              <a:rPr lang="en-US" sz="2400" dirty="0">
                <a:solidFill>
                  <a:schemeClr val="tx1">
                    <a:alpha val="99000"/>
                  </a:schemeClr>
                </a:solidFill>
              </a:rPr>
              <a:t>from Microsoft System Center Configuration Manager 2007 to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MGT14-HOL</a:t>
            </a:r>
            <a:r>
              <a:rPr lang="en-US" sz="2400" dirty="0">
                <a:solidFill>
                  <a:schemeClr val="tx1">
                    <a:alpha val="99000"/>
                  </a:schemeClr>
                </a:solidFill>
              </a:rPr>
              <a:t> |</a:t>
            </a:r>
            <a:r>
              <a:rPr lang="en-US" sz="2400" dirty="0" smtClean="0">
                <a:solidFill>
                  <a:schemeClr val="tx1">
                    <a:alpha val="99000"/>
                  </a:schemeClr>
                </a:solidFill>
              </a:rPr>
              <a:t> Implementing </a:t>
            </a:r>
            <a:r>
              <a:rPr lang="en-US" sz="2400" dirty="0">
                <a:solidFill>
                  <a:schemeClr val="tx1">
                    <a:alpha val="99000"/>
                  </a:schemeClr>
                </a:solidFill>
              </a:rPr>
              <a:t>Role Based Administration in Microsoft System Center 2012 Configuration </a:t>
            </a:r>
            <a:r>
              <a:rPr lang="en-US" sz="2400" dirty="0" smtClean="0">
                <a:solidFill>
                  <a:schemeClr val="tx1">
                    <a:alpha val="99000"/>
                  </a:schemeClr>
                </a:solidFill>
              </a:rPr>
              <a:t>Manager</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MGT15-HOL</a:t>
            </a:r>
            <a:r>
              <a:rPr lang="en-US" sz="2400" dirty="0">
                <a:solidFill>
                  <a:schemeClr val="tx1">
                    <a:alpha val="99000"/>
                  </a:schemeClr>
                </a:solidFill>
              </a:rPr>
              <a:t> |</a:t>
            </a:r>
            <a:r>
              <a:rPr lang="en-US" sz="2400" dirty="0" smtClean="0">
                <a:solidFill>
                  <a:schemeClr val="tx1">
                    <a:alpha val="99000"/>
                  </a:schemeClr>
                </a:solidFill>
              </a:rPr>
              <a:t> Deploying </a:t>
            </a:r>
            <a:r>
              <a:rPr lang="en-US" sz="2400" dirty="0">
                <a:solidFill>
                  <a:schemeClr val="tx1">
                    <a:alpha val="99000"/>
                  </a:schemeClr>
                </a:solidFill>
              </a:rPr>
              <a:t>a Microsoft System Center 2012 Configuration Manager </a:t>
            </a:r>
            <a:r>
              <a:rPr lang="en-US" sz="2400" dirty="0" smtClean="0">
                <a:solidFill>
                  <a:schemeClr val="tx1">
                    <a:alpha val="99000"/>
                  </a:schemeClr>
                </a:solidFill>
              </a:rPr>
              <a:t>Hierarchy</a:t>
            </a:r>
          </a:p>
          <a:p>
            <a:pPr marL="860407" lvl="1" indent="-403225">
              <a:lnSpc>
                <a:spcPct val="90000"/>
              </a:lnSpc>
              <a:spcBef>
                <a:spcPct val="20000"/>
              </a:spcBef>
              <a:buSzPct val="105000"/>
              <a:buBlip>
                <a:blip r:embed="rId4"/>
              </a:buBlip>
            </a:pPr>
            <a:r>
              <a:rPr lang="en-US" sz="2400" dirty="0" smtClean="0">
                <a:solidFill>
                  <a:schemeClr val="tx1">
                    <a:alpha val="99000"/>
                  </a:schemeClr>
                </a:solidFill>
              </a:rPr>
              <a:t>MGT11-HOL</a:t>
            </a:r>
            <a:r>
              <a:rPr lang="en-US" sz="2400" dirty="0">
                <a:solidFill>
                  <a:schemeClr val="tx1">
                    <a:alpha val="99000"/>
                  </a:schemeClr>
                </a:solidFill>
              </a:rPr>
              <a:t> |</a:t>
            </a:r>
            <a:r>
              <a:rPr lang="en-US" sz="2400" dirty="0" smtClean="0">
                <a:solidFill>
                  <a:schemeClr val="tx1">
                    <a:alpha val="99000"/>
                  </a:schemeClr>
                </a:solidFill>
              </a:rPr>
              <a:t> Introduction </a:t>
            </a:r>
            <a:r>
              <a:rPr lang="en-US" sz="2400" dirty="0">
                <a:solidFill>
                  <a:schemeClr val="tx1">
                    <a:alpha val="99000"/>
                  </a:schemeClr>
                </a:solidFill>
              </a:rPr>
              <a:t>to Microsoft System Center 2012 Configuration Manager</a:t>
            </a:r>
          </a:p>
        </p:txBody>
      </p:sp>
      <p:sp>
        <p:nvSpPr>
          <p:cNvPr id="13" name="Left Mask"/>
          <p:cNvSpPr/>
          <p:nvPr/>
        </p:nvSpPr>
        <p:spPr bwMode="hidden">
          <a:xfrm>
            <a:off x="0" y="0"/>
            <a:ext cx="507868" cy="6858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5" name="Picture 2" descr="C:\Users\Jordan\Desktop\TechEd_2012\TechEd-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2067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2" presetClass="entr" presetSubtype="8" decel="10000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25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1000" fill="hold"/>
                                        <p:tgtEl>
                                          <p:spTgt spid="9"/>
                                        </p:tgtEl>
                                        <p:attrNameLst>
                                          <p:attrName>ppt_x</p:attrName>
                                        </p:attrNameLst>
                                      </p:cBhvr>
                                      <p:tavLst>
                                        <p:tav tm="0">
                                          <p:val>
                                            <p:strVal val="0-#ppt_w/2"/>
                                          </p:val>
                                        </p:tav>
                                        <p:tav tm="100000">
                                          <p:val>
                                            <p:strVal val="#ppt_x"/>
                                          </p:val>
                                        </p:tav>
                                      </p:tavLst>
                                    </p:anim>
                                    <p:anim calcmode="lin" valueType="num">
                                      <p:cBhvr additive="base">
                                        <p:cTn id="15" dur="10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1" presetClass="exit" presetSubtype="0" fill="hold" grpId="1" nodeType="afterEffect">
                                  <p:stCondLst>
                                    <p:cond delay="0"/>
                                  </p:stCondLst>
                                  <p:childTnLst>
                                    <p:set>
                                      <p:cBhvr>
                                        <p:cTn id="1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3" grpId="0" animBg="1"/>
      <p:bldP spid="13" grpId="1"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screen">
            <a:extLst>
              <a:ext uri="{28A0092B-C50C-407E-A947-70E740481C1C}">
                <a14:useLocalDpi xmlns:a14="http://schemas.microsoft.com/office/drawing/2010/main"/>
              </a:ext>
            </a:extLst>
          </a:blip>
          <a:stretch/>
        </p:blipFill>
        <p:spPr bwMode="black">
          <a:xfrm>
            <a:off x="4128282" y="3099788"/>
            <a:ext cx="3932261" cy="658425"/>
          </a:xfrm>
          <a:prstGeom prst="rect">
            <a:avLst/>
          </a:prstGeom>
          <a:noFill/>
          <a:ln>
            <a:noFill/>
          </a:ln>
        </p:spPr>
      </p:pic>
      <p:sp>
        <p:nvSpPr>
          <p:cNvPr id="5" name="Text Box 3"/>
          <p:cNvSpPr txBox="1">
            <a:spLocks noChangeArrowheads="1"/>
          </p:cNvSpPr>
          <p:nvPr/>
        </p:nvSpPr>
        <p:spPr bwMode="blackWhite">
          <a:xfrm>
            <a:off x="507868" y="5893415"/>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2012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part </a:t>
            </a:r>
            <a:r>
              <a:rPr lang="en-US" sz="700" dirty="0">
                <a:gradFill>
                  <a:gsLst>
                    <a:gs pos="0">
                      <a:schemeClr val="tx1"/>
                    </a:gs>
                    <a:gs pos="100000">
                      <a:schemeClr val="tx1"/>
                    </a:gs>
                  </a:gsLst>
                  <a:lin ang="5400000" scaled="0"/>
                </a:gradFill>
                <a:latin typeface="Segoe UI" pitchFamily="34" charset="0"/>
                <a:cs typeface="Arial" charset="0"/>
              </a:rPr>
              <a:t>of Microsoft, and Microsoft cannot guarantee the accuracy of any information provided after the date of this presentation.  </a:t>
            </a:r>
            <a:r>
              <a:rPr lang="en-US" sz="700" dirty="0" smtClean="0">
                <a:gradFill>
                  <a:gsLst>
                    <a:gs pos="0">
                      <a:schemeClr val="tx1"/>
                    </a:gs>
                    <a:gs pos="100000">
                      <a:schemeClr val="tx1"/>
                    </a:gs>
                  </a:gsLst>
                  <a:lin ang="5400000" scaled="0"/>
                </a:gradFill>
                <a:latin typeface="Segoe UI" pitchFamily="34" charset="0"/>
                <a:cs typeface="Arial" charset="0"/>
              </a:rPr>
              <a:t>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Upcoming Enhancements in SP1</a:t>
            </a:r>
            <a:endParaRPr lang="en-US" dirty="0"/>
          </a:p>
        </p:txBody>
      </p:sp>
      <p:sp>
        <p:nvSpPr>
          <p:cNvPr id="6" name="Text Placeholder 5"/>
          <p:cNvSpPr>
            <a:spLocks noGrp="1"/>
          </p:cNvSpPr>
          <p:nvPr>
            <p:ph type="body" sz="quarter" idx="10"/>
          </p:nvPr>
        </p:nvSpPr>
        <p:spPr>
          <a:xfrm>
            <a:off x="519112" y="1447799"/>
            <a:ext cx="11149013" cy="5105401"/>
          </a:xfrm>
        </p:spPr>
        <p:txBody>
          <a:bodyPr>
            <a:normAutofit/>
          </a:bodyPr>
          <a:lstStyle/>
          <a:p>
            <a:r>
              <a:rPr lang="en-US" dirty="0" smtClean="0"/>
              <a:t>Platform Support:</a:t>
            </a:r>
          </a:p>
          <a:p>
            <a:pPr lvl="1"/>
            <a:r>
              <a:rPr lang="en-US" dirty="0" smtClean="0"/>
              <a:t>Windows 8</a:t>
            </a:r>
          </a:p>
          <a:p>
            <a:pPr lvl="1"/>
            <a:r>
              <a:rPr lang="en-US" dirty="0" smtClean="0"/>
              <a:t>Windows 8 tablet (Intel SoC) support</a:t>
            </a:r>
          </a:p>
          <a:p>
            <a:pPr lvl="1"/>
            <a:r>
              <a:rPr lang="en-US" dirty="0" smtClean="0"/>
              <a:t>Mac OS X</a:t>
            </a:r>
          </a:p>
          <a:p>
            <a:pPr lvl="1"/>
            <a:r>
              <a:rPr lang="en-US" dirty="0" smtClean="0"/>
              <a:t>Linux and Unix</a:t>
            </a:r>
          </a:p>
          <a:p>
            <a:r>
              <a:rPr lang="en-US" dirty="0"/>
              <a:t>Operating System </a:t>
            </a:r>
            <a:r>
              <a:rPr lang="en-US" dirty="0" smtClean="0"/>
              <a:t>Deployment: Windows </a:t>
            </a:r>
            <a:r>
              <a:rPr lang="en-US" dirty="0"/>
              <a:t>To Go support</a:t>
            </a:r>
          </a:p>
          <a:p>
            <a:r>
              <a:rPr lang="en-US" dirty="0" smtClean="0"/>
              <a:t>Application Delivery:</a:t>
            </a:r>
          </a:p>
          <a:p>
            <a:pPr lvl="1"/>
            <a:r>
              <a:rPr lang="en-US" dirty="0" smtClean="0"/>
              <a:t>Windows 8 apps</a:t>
            </a:r>
          </a:p>
          <a:p>
            <a:pPr lvl="1"/>
            <a:r>
              <a:rPr lang="en-US" dirty="0" smtClean="0"/>
              <a:t>Deep link applications</a:t>
            </a:r>
          </a:p>
          <a:p>
            <a:pPr lvl="1"/>
            <a:r>
              <a:rPr lang="en-US" dirty="0" smtClean="0"/>
              <a:t>Network cost support</a:t>
            </a:r>
          </a:p>
          <a:p>
            <a:endParaRPr lang="en-US" dirty="0" smtClean="0"/>
          </a:p>
          <a:p>
            <a:endParaRPr lang="en-US" dirty="0" smtClean="0"/>
          </a:p>
          <a:p>
            <a:pPr lvl="1"/>
            <a:endParaRPr lang="en-US" dirty="0"/>
          </a:p>
        </p:txBody>
      </p:sp>
      <p:sp>
        <p:nvSpPr>
          <p:cNvPr id="4" name="Rectangle 3"/>
          <p:cNvSpPr/>
          <p:nvPr/>
        </p:nvSpPr>
        <p:spPr>
          <a:xfrm>
            <a:off x="10444253" y="223838"/>
            <a:ext cx="1280160" cy="367177"/>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0" tIns="0" rIns="0" bIns="0" rtlCol="0" anchor="ctr" anchorCtr="0"/>
          <a:lstStyle/>
          <a:p>
            <a:pPr algn="ctr"/>
            <a:r>
              <a:rPr lang="en-US" sz="1600" dirty="0">
                <a:latin typeface="Segoe UI" pitchFamily="34" charset="0"/>
                <a:ea typeface="Segoe UI" pitchFamily="34" charset="0"/>
                <a:cs typeface="Segoe UI" pitchFamily="34" charset="0"/>
              </a:rPr>
              <a:t>Empower</a:t>
            </a:r>
          </a:p>
        </p:txBody>
      </p:sp>
    </p:spTree>
    <p:extLst>
      <p:ext uri="{BB962C8B-B14F-4D97-AF65-F5344CB8AC3E}">
        <p14:creationId xmlns:p14="http://schemas.microsoft.com/office/powerpoint/2010/main" val="314892346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Upcoming Enhancements in SP1</a:t>
            </a:r>
            <a:endParaRPr lang="en-US" dirty="0"/>
          </a:p>
        </p:txBody>
      </p:sp>
      <p:sp>
        <p:nvSpPr>
          <p:cNvPr id="6" name="Text Placeholder 5"/>
          <p:cNvSpPr>
            <a:spLocks noGrp="1"/>
          </p:cNvSpPr>
          <p:nvPr>
            <p:ph type="body" sz="quarter" idx="10"/>
          </p:nvPr>
        </p:nvSpPr>
        <p:spPr>
          <a:xfrm>
            <a:off x="519112" y="1447799"/>
            <a:ext cx="11149013" cy="5105401"/>
          </a:xfrm>
        </p:spPr>
        <p:txBody>
          <a:bodyPr>
            <a:normAutofit fontScale="77500" lnSpcReduction="20000"/>
          </a:bodyPr>
          <a:lstStyle/>
          <a:p>
            <a:r>
              <a:rPr lang="en-US" dirty="0" smtClean="0"/>
              <a:t>Flexible hierarchy management:</a:t>
            </a:r>
          </a:p>
          <a:p>
            <a:pPr lvl="1"/>
            <a:r>
              <a:rPr lang="en-US" dirty="0" smtClean="0"/>
              <a:t>Ability to add a new Central Administration Site</a:t>
            </a:r>
          </a:p>
          <a:p>
            <a:pPr lvl="1"/>
            <a:r>
              <a:rPr lang="en-US" dirty="0" smtClean="0"/>
              <a:t>Migration between ConfigMgr 2012 hierarchies</a:t>
            </a:r>
          </a:p>
          <a:p>
            <a:r>
              <a:rPr lang="en-US" dirty="0" smtClean="0"/>
              <a:t>Hierarchy </a:t>
            </a:r>
            <a:r>
              <a:rPr lang="en-US" dirty="0"/>
              <a:t>easier to control:</a:t>
            </a:r>
          </a:p>
          <a:p>
            <a:pPr lvl="1"/>
            <a:r>
              <a:rPr lang="en-US" dirty="0" smtClean="0"/>
              <a:t>When: Schedule </a:t>
            </a:r>
            <a:r>
              <a:rPr lang="en-US" dirty="0"/>
              <a:t>replication for a given link</a:t>
            </a:r>
          </a:p>
          <a:p>
            <a:pPr lvl="1"/>
            <a:r>
              <a:rPr lang="en-US" dirty="0" smtClean="0"/>
              <a:t>What: SQL </a:t>
            </a:r>
            <a:r>
              <a:rPr lang="en-US" dirty="0"/>
              <a:t>Server d</a:t>
            </a:r>
            <a:r>
              <a:rPr lang="en-US" dirty="0" smtClean="0"/>
              <a:t>istributed views</a:t>
            </a:r>
            <a:endParaRPr lang="en-US" dirty="0"/>
          </a:p>
          <a:p>
            <a:pPr lvl="1"/>
            <a:r>
              <a:rPr lang="en-US" dirty="0" smtClean="0"/>
              <a:t>How much: Compression </a:t>
            </a:r>
            <a:r>
              <a:rPr lang="en-US" dirty="0"/>
              <a:t>for SQL Server </a:t>
            </a:r>
            <a:r>
              <a:rPr lang="en-US" dirty="0" smtClean="0"/>
              <a:t>data</a:t>
            </a:r>
          </a:p>
          <a:p>
            <a:r>
              <a:rPr lang="en-US" dirty="0" smtClean="0"/>
              <a:t>Software Updates Management:</a:t>
            </a:r>
          </a:p>
          <a:p>
            <a:pPr lvl="1"/>
            <a:r>
              <a:rPr lang="en-US" dirty="0" smtClean="0"/>
              <a:t>Fallback to WU/MU for content</a:t>
            </a:r>
          </a:p>
          <a:p>
            <a:pPr lvl="1"/>
            <a:r>
              <a:rPr lang="en-US" dirty="0" smtClean="0"/>
              <a:t>Definition updates </a:t>
            </a:r>
            <a:r>
              <a:rPr lang="en-US" dirty="0" smtClean="0"/>
              <a:t>3 times per day</a:t>
            </a:r>
            <a:endParaRPr lang="en-US" dirty="0" smtClean="0"/>
          </a:p>
          <a:p>
            <a:r>
              <a:rPr lang="en-US" dirty="0" smtClean="0"/>
              <a:t>Endpoint Protection</a:t>
            </a:r>
          </a:p>
          <a:p>
            <a:pPr lvl="1"/>
            <a:r>
              <a:rPr lang="en-US" dirty="0" smtClean="0"/>
              <a:t>Real-time administrative actions</a:t>
            </a:r>
          </a:p>
          <a:p>
            <a:r>
              <a:rPr lang="en-US" dirty="0" smtClean="0"/>
              <a:t>Setting Management: User Profile and Data Management</a:t>
            </a:r>
          </a:p>
          <a:p>
            <a:pPr lvl="1"/>
            <a:r>
              <a:rPr lang="en-US" dirty="0" smtClean="0"/>
              <a:t>Client </a:t>
            </a:r>
            <a:r>
              <a:rPr lang="en-US" dirty="0"/>
              <a:t>Side Caching</a:t>
            </a:r>
          </a:p>
          <a:p>
            <a:pPr lvl="1"/>
            <a:r>
              <a:rPr lang="en-US" dirty="0"/>
              <a:t>Roaming User Profiles</a:t>
            </a:r>
          </a:p>
          <a:p>
            <a:pPr lvl="1"/>
            <a:r>
              <a:rPr lang="en-US" dirty="0"/>
              <a:t>Folder Redirection</a:t>
            </a:r>
          </a:p>
          <a:p>
            <a:endParaRPr lang="en-US" dirty="0"/>
          </a:p>
          <a:p>
            <a:endParaRPr lang="en-US" dirty="0" smtClean="0"/>
          </a:p>
          <a:p>
            <a:endParaRPr lang="en-US" dirty="0" smtClean="0"/>
          </a:p>
          <a:p>
            <a:pPr lvl="1"/>
            <a:endParaRPr lang="en-US" dirty="0"/>
          </a:p>
        </p:txBody>
      </p:sp>
      <p:sp>
        <p:nvSpPr>
          <p:cNvPr id="7" name="Rectangle 6"/>
          <p:cNvSpPr/>
          <p:nvPr/>
        </p:nvSpPr>
        <p:spPr>
          <a:xfrm>
            <a:off x="10444253" y="223838"/>
            <a:ext cx="1280160" cy="367177"/>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0" tIns="0" rIns="0" bIns="0" rtlCol="0" anchor="ctr" anchorCtr="0"/>
          <a:lstStyle/>
          <a:p>
            <a:pPr algn="ctr"/>
            <a:r>
              <a:rPr lang="en-US" sz="1600" dirty="0" smtClean="0">
                <a:latin typeface="Segoe UI" pitchFamily="34" charset="0"/>
                <a:ea typeface="Segoe UI" pitchFamily="34" charset="0"/>
                <a:cs typeface="Segoe UI" pitchFamily="34" charset="0"/>
              </a:rPr>
              <a:t>Unify</a:t>
            </a:r>
            <a:endParaRPr lang="en-US" sz="16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860659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Hierarchy Expansion</a:t>
            </a:r>
            <a:endParaRPr lang="en-US" dirty="0"/>
          </a:p>
        </p:txBody>
      </p:sp>
      <p:sp>
        <p:nvSpPr>
          <p:cNvPr id="3" name="Content Placeholder 2"/>
          <p:cNvSpPr>
            <a:spLocks noGrp="1"/>
          </p:cNvSpPr>
          <p:nvPr>
            <p:ph idx="1"/>
          </p:nvPr>
        </p:nvSpPr>
        <p:spPr>
          <a:xfrm>
            <a:off x="7085012" y="1523999"/>
            <a:ext cx="4583113" cy="3429001"/>
          </a:xfrm>
        </p:spPr>
        <p:txBody>
          <a:bodyPr>
            <a:noAutofit/>
          </a:bodyPr>
          <a:lstStyle/>
          <a:p>
            <a:r>
              <a:rPr lang="en-US" sz="2000" dirty="0" smtClean="0"/>
              <a:t>Allows a growing organization to expand to a hierarchy when scale requires it</a:t>
            </a:r>
          </a:p>
          <a:p>
            <a:r>
              <a:rPr lang="en-US" sz="2000" dirty="0" smtClean="0"/>
              <a:t>Gives customers the freedom to use a standalone primary as long as they need</a:t>
            </a:r>
          </a:p>
          <a:p>
            <a:r>
              <a:rPr lang="en-US" sz="2000" dirty="0" smtClean="0"/>
              <a:t>There will be some before and after steps to make it work right</a:t>
            </a:r>
          </a:p>
          <a:p>
            <a:pPr lvl="1"/>
            <a:r>
              <a:rPr lang="en-US" sz="1600" dirty="0" smtClean="0"/>
              <a:t>For example, admin may have to remove and re-deploy some roles</a:t>
            </a:r>
          </a:p>
          <a:p>
            <a:pPr marL="0" indent="0">
              <a:buNone/>
            </a:pPr>
            <a:endParaRPr lang="en-US" sz="2000" dirty="0" smtClean="0"/>
          </a:p>
          <a:p>
            <a:endParaRPr lang="en-US" sz="2000" dirty="0"/>
          </a:p>
        </p:txBody>
      </p:sp>
      <p:grpSp>
        <p:nvGrpSpPr>
          <p:cNvPr id="12" name="Group 11"/>
          <p:cNvGrpSpPr/>
          <p:nvPr/>
        </p:nvGrpSpPr>
        <p:grpSpPr>
          <a:xfrm>
            <a:off x="1370012" y="3427743"/>
            <a:ext cx="2417825" cy="915657"/>
            <a:chOff x="8913812" y="5410200"/>
            <a:chExt cx="2417825" cy="915657"/>
          </a:xfrm>
        </p:grpSpPr>
        <p:pic>
          <p:nvPicPr>
            <p:cNvPr id="5" name="Picture 4"/>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r="32960"/>
            <a:stretch/>
          </p:blipFill>
          <p:spPr bwMode="auto">
            <a:xfrm>
              <a:off x="8913812" y="5410200"/>
              <a:ext cx="674312" cy="915657"/>
            </a:xfrm>
            <a:prstGeom prst="rect">
              <a:avLst/>
            </a:prstGeom>
            <a:noFill/>
            <a:ln>
              <a:noFill/>
            </a:ln>
          </p:spPr>
        </p:pic>
        <p:sp>
          <p:nvSpPr>
            <p:cNvPr id="6" name="TextBox 5"/>
            <p:cNvSpPr txBox="1"/>
            <p:nvPr/>
          </p:nvSpPr>
          <p:spPr>
            <a:xfrm>
              <a:off x="9675812" y="5683362"/>
              <a:ext cx="1655825" cy="369332"/>
            </a:xfrm>
            <a:prstGeom prst="rect">
              <a:avLst/>
            </a:prstGeom>
            <a:noFill/>
          </p:spPr>
          <p:txBody>
            <a:bodyPr wrap="square" rtlCol="0">
              <a:spAutoFit/>
            </a:bodyPr>
            <a:lstStyle/>
            <a:p>
              <a:r>
                <a:rPr lang="en-US" dirty="0" smtClean="0"/>
                <a:t>Primary Site</a:t>
              </a:r>
              <a:endParaRPr lang="en-US" dirty="0"/>
            </a:p>
          </p:txBody>
        </p:sp>
      </p:grpSp>
      <p:grpSp>
        <p:nvGrpSpPr>
          <p:cNvPr id="11" name="Group 10"/>
          <p:cNvGrpSpPr/>
          <p:nvPr/>
        </p:nvGrpSpPr>
        <p:grpSpPr>
          <a:xfrm>
            <a:off x="2990787" y="1751343"/>
            <a:ext cx="2417825" cy="915657"/>
            <a:chOff x="3371787" y="1446543"/>
            <a:chExt cx="2417825" cy="915657"/>
          </a:xfrm>
        </p:grpSpPr>
        <p:pic>
          <p:nvPicPr>
            <p:cNvPr id="7"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r="32960"/>
            <a:stretch/>
          </p:blipFill>
          <p:spPr bwMode="auto">
            <a:xfrm>
              <a:off x="3371787" y="1446543"/>
              <a:ext cx="674312" cy="915657"/>
            </a:xfrm>
            <a:prstGeom prst="rect">
              <a:avLst/>
            </a:prstGeom>
            <a:noFill/>
            <a:ln>
              <a:noFill/>
            </a:ln>
          </p:spPr>
        </p:pic>
        <p:sp>
          <p:nvSpPr>
            <p:cNvPr id="8" name="TextBox 7"/>
            <p:cNvSpPr txBox="1"/>
            <p:nvPr/>
          </p:nvSpPr>
          <p:spPr>
            <a:xfrm>
              <a:off x="4133787" y="1719705"/>
              <a:ext cx="1655825" cy="369332"/>
            </a:xfrm>
            <a:prstGeom prst="rect">
              <a:avLst/>
            </a:prstGeom>
            <a:noFill/>
          </p:spPr>
          <p:txBody>
            <a:bodyPr wrap="square" rtlCol="0">
              <a:spAutoFit/>
            </a:bodyPr>
            <a:lstStyle/>
            <a:p>
              <a:r>
                <a:rPr lang="en-US" dirty="0" smtClean="0"/>
                <a:t>Primary Site</a:t>
              </a:r>
              <a:endParaRPr lang="en-US" dirty="0"/>
            </a:p>
          </p:txBody>
        </p:sp>
      </p:grpSp>
      <p:pic>
        <p:nvPicPr>
          <p:cNvPr id="9" name="Picture 8"/>
          <p:cNvPicPr>
            <a:picLocks noChangeAspect="1" noChangeArrowheads="1"/>
          </p:cNvPicPr>
          <p:nvPr/>
        </p:nvPicPr>
        <p:blipFill rotWithShape="1">
          <a:blip r:embed="rId5" cstate="print">
            <a:biLevel thresh="25000"/>
            <a:extLst>
              <a:ext uri="{28A0092B-C50C-407E-A947-70E740481C1C}">
                <a14:useLocalDpi xmlns:a14="http://schemas.microsoft.com/office/drawing/2010/main" val="0"/>
              </a:ext>
            </a:extLst>
          </a:blip>
          <a:stretch/>
        </p:blipFill>
        <p:spPr bwMode="auto">
          <a:xfrm>
            <a:off x="2970212" y="1676400"/>
            <a:ext cx="1106424" cy="1005840"/>
          </a:xfrm>
          <a:prstGeom prst="rect">
            <a:avLst/>
          </a:prstGeom>
          <a:noFill/>
          <a:ln>
            <a:noFill/>
          </a:ln>
        </p:spPr>
      </p:pic>
      <p:sp>
        <p:nvSpPr>
          <p:cNvPr id="10" name="TextBox 9"/>
          <p:cNvSpPr txBox="1"/>
          <p:nvPr/>
        </p:nvSpPr>
        <p:spPr>
          <a:xfrm>
            <a:off x="4108261" y="1743670"/>
            <a:ext cx="1949575" cy="923330"/>
          </a:xfrm>
          <a:prstGeom prst="rect">
            <a:avLst/>
          </a:prstGeom>
          <a:noFill/>
        </p:spPr>
        <p:txBody>
          <a:bodyPr wrap="square" rtlCol="0">
            <a:spAutoFit/>
          </a:bodyPr>
          <a:lstStyle/>
          <a:p>
            <a:r>
              <a:rPr lang="en-US" dirty="0" smtClean="0"/>
              <a:t>Central Administration Site</a:t>
            </a:r>
            <a:endParaRPr lang="en-US" dirty="0"/>
          </a:p>
        </p:txBody>
      </p:sp>
      <p:cxnSp>
        <p:nvCxnSpPr>
          <p:cNvPr id="13" name="Straight Connector 12"/>
          <p:cNvCxnSpPr>
            <a:stCxn id="15" idx="3"/>
          </p:cNvCxnSpPr>
          <p:nvPr/>
        </p:nvCxnSpPr>
        <p:spPr>
          <a:xfrm flipH="1" flipV="1">
            <a:off x="3943480" y="2682242"/>
            <a:ext cx="855532" cy="619826"/>
          </a:xfrm>
          <a:prstGeom prst="line">
            <a:avLst/>
          </a:prstGeom>
          <a:noFill/>
          <a:ln w="38100" cap="rnd" cmpd="sng" algn="ctr">
            <a:solidFill>
              <a:schemeClr val="accent3"/>
            </a:solidFill>
            <a:prstDash val="sysDot"/>
            <a:headEnd type="none"/>
            <a:tailEnd type="triangle" w="med" len="med"/>
          </a:ln>
          <a:effectLst/>
        </p:spPr>
      </p:cxnSp>
      <p:sp>
        <p:nvSpPr>
          <p:cNvPr id="15" name="TextBox 14"/>
          <p:cNvSpPr txBox="1"/>
          <p:nvPr/>
        </p:nvSpPr>
        <p:spPr>
          <a:xfrm>
            <a:off x="2324747" y="3098935"/>
            <a:ext cx="2474265" cy="406265"/>
          </a:xfrm>
          <a:prstGeom prst="rect">
            <a:avLst/>
          </a:prstGeom>
          <a:noFill/>
        </p:spPr>
        <p:txBody>
          <a:bodyPr wrap="square" lIns="91440" tIns="91440" rIns="91440" bIns="91440" rtlCol="0">
            <a:spAutoFit/>
          </a:bodyPr>
          <a:lstStyle/>
          <a:p>
            <a:pPr>
              <a:lnSpc>
                <a:spcPct val="90000"/>
              </a:lnSpc>
              <a:spcBef>
                <a:spcPct val="20000"/>
              </a:spcBef>
              <a:buSzPct val="90000"/>
            </a:pPr>
            <a:r>
              <a:rPr lang="en-US" sz="1600" dirty="0" smtClean="0">
                <a:solidFill>
                  <a:schemeClr val="accent3">
                    <a:alpha val="99000"/>
                  </a:schemeClr>
                </a:solidFill>
              </a:rPr>
              <a:t>Global Data initialized</a:t>
            </a:r>
          </a:p>
        </p:txBody>
      </p:sp>
      <p:cxnSp>
        <p:nvCxnSpPr>
          <p:cNvPr id="16" name="Straight Connector 15"/>
          <p:cNvCxnSpPr/>
          <p:nvPr/>
        </p:nvCxnSpPr>
        <p:spPr>
          <a:xfrm flipH="1">
            <a:off x="1903412" y="2665310"/>
            <a:ext cx="842670" cy="636757"/>
          </a:xfrm>
          <a:prstGeom prst="line">
            <a:avLst/>
          </a:prstGeom>
          <a:noFill/>
          <a:ln w="38100" cap="rnd" cmpd="sng" algn="ctr">
            <a:solidFill>
              <a:schemeClr val="accent3"/>
            </a:solidFill>
            <a:prstDash val="sysDot"/>
            <a:headEnd type="none"/>
            <a:tailEnd type="triangle" w="med" len="med"/>
          </a:ln>
          <a:effectLst/>
        </p:spPr>
      </p:cxnSp>
      <p:sp>
        <p:nvSpPr>
          <p:cNvPr id="17" name="Rectangle 16"/>
          <p:cNvSpPr/>
          <p:nvPr/>
        </p:nvSpPr>
        <p:spPr>
          <a:xfrm>
            <a:off x="9752012" y="223838"/>
            <a:ext cx="1972401" cy="367177"/>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0" tIns="0" rIns="0" bIns="0" rtlCol="0" anchor="ctr" anchorCtr="0"/>
          <a:lstStyle/>
          <a:p>
            <a:pPr algn="ctr"/>
            <a:r>
              <a:rPr lang="en-US" sz="1600" dirty="0" smtClean="0">
                <a:latin typeface="Segoe UI" pitchFamily="34" charset="0"/>
                <a:ea typeface="Segoe UI" pitchFamily="34" charset="0"/>
                <a:cs typeface="Segoe UI" pitchFamily="34" charset="0"/>
              </a:rPr>
              <a:t>Coming in SP1!</a:t>
            </a:r>
            <a:endParaRPr lang="en-US" sz="16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035372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4.7485E-6 3.7037E-6 L 0.07454 3.7037E-6 C 0.10803 3.7037E-6 0.14934 0.06736 0.14934 0.12222 L 0.14934 0.24467 " pathEditMode="relative" rAng="0" ptsTypes="FfFF">
                                      <p:cBhvr>
                                        <p:cTn id="6" dur="2000" fill="hold"/>
                                        <p:tgtEl>
                                          <p:spTgt spid="11"/>
                                        </p:tgtEl>
                                        <p:attrNameLst>
                                          <p:attrName>ppt_x</p:attrName>
                                          <p:attrName>ppt_y</p:attrName>
                                        </p:attrNameLst>
                                      </p:cBhvr>
                                      <p:rCtr x="7467" y="12222"/>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Hierarchy Migration</a:t>
            </a:r>
            <a:endParaRPr lang="en-US" dirty="0"/>
          </a:p>
        </p:txBody>
      </p:sp>
      <p:pic>
        <p:nvPicPr>
          <p:cNvPr id="19" name="Picture 2" descr="\\showsrus\images\Illustrations-Icons\Super_Vista\Security\server_25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3505200"/>
            <a:ext cx="882650" cy="92618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showsrus\images\Illustrations-Icons\XMLWeb Services Icons\XML Icons\Database Sm.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46415" y="4101190"/>
            <a:ext cx="402971" cy="48260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704787" y="3783629"/>
            <a:ext cx="1655825" cy="369332"/>
          </a:xfrm>
          <a:prstGeom prst="rect">
            <a:avLst/>
          </a:prstGeom>
          <a:noFill/>
        </p:spPr>
        <p:txBody>
          <a:bodyPr wrap="square" rtlCol="0">
            <a:spAutoFit/>
          </a:bodyPr>
          <a:lstStyle/>
          <a:p>
            <a:r>
              <a:rPr lang="en-US" dirty="0" smtClean="0"/>
              <a:t>Primary Site</a:t>
            </a:r>
            <a:endParaRPr lang="en-US" dirty="0"/>
          </a:p>
        </p:txBody>
      </p:sp>
      <p:sp>
        <p:nvSpPr>
          <p:cNvPr id="23" name="TextBox 22"/>
          <p:cNvSpPr txBox="1"/>
          <p:nvPr/>
        </p:nvSpPr>
        <p:spPr>
          <a:xfrm>
            <a:off x="1447800" y="4583790"/>
            <a:ext cx="2667000" cy="646331"/>
          </a:xfrm>
          <a:prstGeom prst="rect">
            <a:avLst/>
          </a:prstGeom>
          <a:noFill/>
        </p:spPr>
        <p:txBody>
          <a:bodyPr wrap="square" rtlCol="0">
            <a:spAutoFit/>
          </a:bodyPr>
          <a:lstStyle/>
          <a:p>
            <a:r>
              <a:rPr lang="en-US" dirty="0" smtClean="0"/>
              <a:t>Houston Primary Site</a:t>
            </a:r>
          </a:p>
          <a:p>
            <a:r>
              <a:rPr lang="en-US" dirty="0" smtClean="0"/>
              <a:t>10,000 Clients</a:t>
            </a:r>
            <a:endParaRPr lang="en-US" dirty="0"/>
          </a:p>
        </p:txBody>
      </p:sp>
      <p:pic>
        <p:nvPicPr>
          <p:cNvPr id="24" name="Picture 2" descr="\\showsrus\images\Illustrations-Icons\Super_Vista\Security\server_25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3087" y="1981200"/>
            <a:ext cx="882650" cy="92618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descr="\\showsrus\images\Illustrations-Icons\XMLWeb Services Icons\XML Icons\Database Sm.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8412" y="2577190"/>
            <a:ext cx="402971" cy="482600"/>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2284412" y="1473368"/>
            <a:ext cx="3040000" cy="369332"/>
          </a:xfrm>
          <a:prstGeom prst="rect">
            <a:avLst/>
          </a:prstGeom>
          <a:noFill/>
        </p:spPr>
        <p:txBody>
          <a:bodyPr wrap="square" rtlCol="0">
            <a:spAutoFit/>
          </a:bodyPr>
          <a:lstStyle/>
          <a:p>
            <a:r>
              <a:rPr lang="en-US" dirty="0" smtClean="0"/>
              <a:t>Central Administration Site</a:t>
            </a:r>
          </a:p>
        </p:txBody>
      </p:sp>
      <p:cxnSp>
        <p:nvCxnSpPr>
          <p:cNvPr id="27" name="Straight Connector 26"/>
          <p:cNvCxnSpPr>
            <a:endCxn id="24" idx="1"/>
          </p:cNvCxnSpPr>
          <p:nvPr/>
        </p:nvCxnSpPr>
        <p:spPr>
          <a:xfrm flipV="1">
            <a:off x="2574925" y="2444295"/>
            <a:ext cx="788162" cy="98470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5" name="Oval 34"/>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pic>
        <p:nvPicPr>
          <p:cNvPr id="37" name="Picture 2" descr="\\showsrus\images\Illustrations-Icons\Super_Vista\Security\server_25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56148" y="2369488"/>
            <a:ext cx="882650" cy="92618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showsrus\images\Illustrations-Icons\XMLWeb Services Icons\XML Icons\Database Sm.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5827" y="3013670"/>
            <a:ext cx="402971" cy="482600"/>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7205662" y="2880774"/>
            <a:ext cx="1655825" cy="369332"/>
          </a:xfrm>
          <a:prstGeom prst="rect">
            <a:avLst/>
          </a:prstGeom>
          <a:noFill/>
        </p:spPr>
        <p:txBody>
          <a:bodyPr wrap="square" rtlCol="0">
            <a:spAutoFit/>
          </a:bodyPr>
          <a:lstStyle/>
          <a:p>
            <a:r>
              <a:rPr lang="en-US" dirty="0" smtClean="0"/>
              <a:t>Primary Site</a:t>
            </a:r>
            <a:endParaRPr lang="en-US" dirty="0"/>
          </a:p>
        </p:txBody>
      </p:sp>
      <p:sp>
        <p:nvSpPr>
          <p:cNvPr id="40" name="TextBox 39"/>
          <p:cNvSpPr txBox="1"/>
          <p:nvPr/>
        </p:nvSpPr>
        <p:spPr>
          <a:xfrm>
            <a:off x="5637212" y="3496270"/>
            <a:ext cx="2667000" cy="923330"/>
          </a:xfrm>
          <a:prstGeom prst="rect">
            <a:avLst/>
          </a:prstGeom>
          <a:noFill/>
        </p:spPr>
        <p:txBody>
          <a:bodyPr wrap="square" rtlCol="0">
            <a:spAutoFit/>
          </a:bodyPr>
          <a:lstStyle/>
          <a:p>
            <a:r>
              <a:rPr lang="en-US" dirty="0" smtClean="0"/>
              <a:t>Miami Stand-alone Primary Site</a:t>
            </a:r>
          </a:p>
          <a:p>
            <a:r>
              <a:rPr lang="en-US" dirty="0" smtClean="0"/>
              <a:t>5,000 Clients</a:t>
            </a:r>
            <a:endParaRPr lang="en-US" dirty="0"/>
          </a:p>
        </p:txBody>
      </p:sp>
      <p:cxnSp>
        <p:nvCxnSpPr>
          <p:cNvPr id="8" name="Straight Arrow Connector 7"/>
          <p:cNvCxnSpPr>
            <a:stCxn id="37" idx="1"/>
            <a:endCxn id="19" idx="3"/>
          </p:cNvCxnSpPr>
          <p:nvPr/>
        </p:nvCxnSpPr>
        <p:spPr>
          <a:xfrm flipH="1">
            <a:off x="3016250" y="2832583"/>
            <a:ext cx="3239898" cy="1135712"/>
          </a:xfrm>
          <a:prstGeom prst="straightConnector1">
            <a:avLst/>
          </a:prstGeom>
          <a:ln w="19050">
            <a:solidFill>
              <a:srgbClr val="FFC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8" name="Content Placeholder 2"/>
          <p:cNvSpPr>
            <a:spLocks noGrp="1"/>
          </p:cNvSpPr>
          <p:nvPr>
            <p:ph idx="1"/>
          </p:nvPr>
        </p:nvSpPr>
        <p:spPr>
          <a:xfrm>
            <a:off x="8597899" y="1447799"/>
            <a:ext cx="3287713" cy="2653391"/>
          </a:xfrm>
        </p:spPr>
        <p:txBody>
          <a:bodyPr>
            <a:noAutofit/>
          </a:bodyPr>
          <a:lstStyle/>
          <a:p>
            <a:r>
              <a:rPr lang="en-US" sz="2000" dirty="0" smtClean="0"/>
              <a:t>Enables migration from a stand-alone primary site to sites in a different hierarchy</a:t>
            </a:r>
          </a:p>
          <a:p>
            <a:r>
              <a:rPr lang="en-US" sz="2000" dirty="0" smtClean="0"/>
              <a:t>Great for consolidating separate hierarchies or for merger and acquisition scenarios</a:t>
            </a:r>
          </a:p>
        </p:txBody>
      </p:sp>
      <p:sp>
        <p:nvSpPr>
          <p:cNvPr id="29" name="TextBox 28"/>
          <p:cNvSpPr txBox="1"/>
          <p:nvPr/>
        </p:nvSpPr>
        <p:spPr>
          <a:xfrm rot="20436826">
            <a:off x="3496817" y="2986499"/>
            <a:ext cx="2667000" cy="369332"/>
          </a:xfrm>
          <a:prstGeom prst="rect">
            <a:avLst/>
          </a:prstGeom>
          <a:noFill/>
        </p:spPr>
        <p:txBody>
          <a:bodyPr wrap="square" rtlCol="0">
            <a:spAutoFit/>
          </a:bodyPr>
          <a:lstStyle/>
          <a:p>
            <a:r>
              <a:rPr lang="en-US" dirty="0" smtClean="0">
                <a:solidFill>
                  <a:schemeClr val="accent6"/>
                </a:solidFill>
              </a:rPr>
              <a:t>Establish connection</a:t>
            </a:r>
            <a:endParaRPr lang="en-US" dirty="0">
              <a:solidFill>
                <a:schemeClr val="accent6"/>
              </a:solidFill>
            </a:endParaRPr>
          </a:p>
        </p:txBody>
      </p:sp>
      <p:grpSp>
        <p:nvGrpSpPr>
          <p:cNvPr id="42" name="Group 41"/>
          <p:cNvGrpSpPr>
            <a:grpSpLocks noChangeAspect="1"/>
          </p:cNvGrpSpPr>
          <p:nvPr/>
        </p:nvGrpSpPr>
        <p:grpSpPr>
          <a:xfrm>
            <a:off x="4529504" y="3048000"/>
            <a:ext cx="443893" cy="581745"/>
            <a:chOff x="1444071" y="4822766"/>
            <a:chExt cx="837264" cy="1097280"/>
          </a:xfrm>
          <a:solidFill>
            <a:schemeClr val="tx1"/>
          </a:solidFill>
        </p:grpSpPr>
        <p:sp>
          <p:nvSpPr>
            <p:cNvPr id="43" name="Flowchart: Card 42"/>
            <p:cNvSpPr/>
            <p:nvPr/>
          </p:nvSpPr>
          <p:spPr bwMode="auto">
            <a:xfrm flipH="1">
              <a:off x="1444071" y="4822766"/>
              <a:ext cx="837264" cy="1097280"/>
            </a:xfrm>
            <a:prstGeom prst="flowChartPunchedCar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latin typeface="+mj-lt"/>
              </a:endParaRPr>
            </a:p>
          </p:txBody>
        </p:sp>
        <p:sp>
          <p:nvSpPr>
            <p:cNvPr id="44" name="Isosceles Triangle 43"/>
            <p:cNvSpPr/>
            <p:nvPr/>
          </p:nvSpPr>
          <p:spPr bwMode="auto">
            <a:xfrm rot="3138243" flipH="1" flipV="1">
              <a:off x="1995718" y="4908858"/>
              <a:ext cx="289070" cy="129200"/>
            </a:xfrm>
            <a:prstGeom prst="triangle">
              <a:avLst>
                <a:gd name="adj" fmla="val 357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latin typeface="+mj-lt"/>
              </a:endParaRPr>
            </a:p>
          </p:txBody>
        </p:sp>
      </p:grpSp>
      <p:sp>
        <p:nvSpPr>
          <p:cNvPr id="45" name="TextBox 44"/>
          <p:cNvSpPr txBox="1"/>
          <p:nvPr/>
        </p:nvSpPr>
        <p:spPr>
          <a:xfrm>
            <a:off x="4094288" y="3603191"/>
            <a:ext cx="1314324" cy="553998"/>
          </a:xfrm>
          <a:prstGeom prst="rect">
            <a:avLst/>
          </a:prstGeom>
          <a:noFill/>
        </p:spPr>
        <p:txBody>
          <a:bodyPr wrap="square" lIns="91440" tIns="91440" rIns="91440" bIns="91440" rtlCol="0">
            <a:spAutoFit/>
          </a:bodyPr>
          <a:lstStyle/>
          <a:p>
            <a:pPr algn="ctr">
              <a:lnSpc>
                <a:spcPct val="90000"/>
              </a:lnSpc>
              <a:spcBef>
                <a:spcPct val="20000"/>
              </a:spcBef>
              <a:buSzPct val="90000"/>
            </a:pPr>
            <a:r>
              <a:rPr lang="en-US" sz="1200" dirty="0" smtClean="0">
                <a:solidFill>
                  <a:schemeClr val="tx1">
                    <a:alpha val="99000"/>
                  </a:schemeClr>
                </a:solidFill>
              </a:rPr>
              <a:t>Create Migration</a:t>
            </a:r>
          </a:p>
          <a:p>
            <a:pPr algn="ctr">
              <a:lnSpc>
                <a:spcPct val="90000"/>
              </a:lnSpc>
              <a:spcBef>
                <a:spcPct val="20000"/>
              </a:spcBef>
              <a:buSzPct val="90000"/>
            </a:pPr>
            <a:r>
              <a:rPr lang="en-US" sz="1200" dirty="0" smtClean="0">
                <a:solidFill>
                  <a:schemeClr val="tx1">
                    <a:alpha val="99000"/>
                  </a:schemeClr>
                </a:solidFill>
              </a:rPr>
              <a:t>Jobs</a:t>
            </a:r>
          </a:p>
        </p:txBody>
      </p:sp>
    </p:spTree>
    <p:extLst>
      <p:ext uri="{BB962C8B-B14F-4D97-AF65-F5344CB8AC3E}">
        <p14:creationId xmlns:p14="http://schemas.microsoft.com/office/powerpoint/2010/main" val="31287354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Compression</a:t>
            </a:r>
            <a:endParaRPr lang="en-US" dirty="0"/>
          </a:p>
        </p:txBody>
      </p:sp>
      <p:sp>
        <p:nvSpPr>
          <p:cNvPr id="3" name="Content Placeholder 2"/>
          <p:cNvSpPr>
            <a:spLocks noGrp="1"/>
          </p:cNvSpPr>
          <p:nvPr>
            <p:ph idx="1"/>
          </p:nvPr>
        </p:nvSpPr>
        <p:spPr>
          <a:xfrm>
            <a:off x="519113" y="1447798"/>
            <a:ext cx="5727699" cy="4826690"/>
          </a:xfrm>
        </p:spPr>
        <p:txBody>
          <a:bodyPr/>
          <a:lstStyle/>
          <a:p>
            <a:r>
              <a:rPr lang="en-US" sz="2400" dirty="0" smtClean="0"/>
              <a:t>Ability to turn compression on/off for replication traffic across sites</a:t>
            </a:r>
          </a:p>
          <a:p>
            <a:r>
              <a:rPr lang="en-US" sz="2400" dirty="0" smtClean="0"/>
              <a:t>Can be turned on or off on a per link basis</a:t>
            </a:r>
          </a:p>
          <a:p>
            <a:r>
              <a:rPr lang="en-US" sz="2400" dirty="0" smtClean="0"/>
              <a:t>Early testing indicates significant improvement in network traffic usage while replicating data, specifically in network I/O to the CAS)</a:t>
            </a:r>
            <a:endParaRPr lang="en-US" sz="2400" dirty="0"/>
          </a:p>
          <a:p>
            <a:r>
              <a:rPr lang="en-US" sz="2400" dirty="0" smtClean="0"/>
              <a:t>Does incur a slight increase in CPU utilization</a:t>
            </a:r>
          </a:p>
        </p:txBody>
      </p:sp>
      <p:sp>
        <p:nvSpPr>
          <p:cNvPr id="5" name="Rectangle 4"/>
          <p:cNvSpPr/>
          <p:nvPr/>
        </p:nvSpPr>
        <p:spPr>
          <a:xfrm>
            <a:off x="9752012" y="223838"/>
            <a:ext cx="1972401" cy="367177"/>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0" tIns="0" rIns="0" bIns="0" rtlCol="0" anchor="ctr" anchorCtr="0"/>
          <a:lstStyle/>
          <a:p>
            <a:pPr algn="ctr"/>
            <a:r>
              <a:rPr lang="en-US" sz="1600" dirty="0" smtClean="0">
                <a:latin typeface="Segoe UI" pitchFamily="34" charset="0"/>
                <a:ea typeface="Segoe UI" pitchFamily="34" charset="0"/>
                <a:cs typeface="Segoe UI" pitchFamily="34" charset="0"/>
              </a:rPr>
              <a:t>Coming in SP1!</a:t>
            </a:r>
            <a:endParaRPr lang="en-US" sz="1600" dirty="0">
              <a:latin typeface="Segoe UI" pitchFamily="34" charset="0"/>
              <a:ea typeface="Segoe UI" pitchFamily="34" charset="0"/>
              <a:cs typeface="Segoe UI" pitchFamily="34" charset="0"/>
            </a:endParaRPr>
          </a:p>
        </p:txBody>
      </p:sp>
      <p:pic>
        <p:nvPicPr>
          <p:cNvPr id="10242" name="Picture 2" descr="\\wemdcore01\public\bryanke\compress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2612" y="1497912"/>
            <a:ext cx="4659546" cy="490288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bwMode="auto">
          <a:xfrm>
            <a:off x="7161212" y="3048000"/>
            <a:ext cx="4191000" cy="304800"/>
          </a:xfrm>
          <a:prstGeom prst="rect">
            <a:avLst/>
          </a:prstGeom>
          <a:noFill/>
          <a:ln w="19050">
            <a:solidFill>
              <a:schemeClr val="accent3"/>
            </a:solidFill>
            <a:prstDash val="sysDot"/>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8824"/>
                </a:srgb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675456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Distributed Views</a:t>
            </a:r>
            <a:endParaRPr lang="en-US" dirty="0"/>
          </a:p>
        </p:txBody>
      </p:sp>
      <p:sp>
        <p:nvSpPr>
          <p:cNvPr id="3" name="Content Placeholder 2"/>
          <p:cNvSpPr>
            <a:spLocks noGrp="1"/>
          </p:cNvSpPr>
          <p:nvPr>
            <p:ph idx="1"/>
          </p:nvPr>
        </p:nvSpPr>
        <p:spPr>
          <a:xfrm>
            <a:off x="519113" y="1447799"/>
            <a:ext cx="5118100" cy="5761577"/>
          </a:xfrm>
        </p:spPr>
        <p:txBody>
          <a:bodyPr/>
          <a:lstStyle/>
          <a:p>
            <a:r>
              <a:rPr lang="en-US" sz="2400" dirty="0" smtClean="0"/>
              <a:t>Allows a view of data from one site to another using a query that retrieves data on-demand, replication is turned off</a:t>
            </a:r>
          </a:p>
          <a:p>
            <a:r>
              <a:rPr lang="en-US" sz="2400" dirty="0" smtClean="0"/>
              <a:t>When enabled, no site data </a:t>
            </a:r>
            <a:r>
              <a:rPr lang="en-US" sz="2400" dirty="0" smtClean="0"/>
              <a:t>(inventory and </a:t>
            </a:r>
            <a:r>
              <a:rPr lang="en-US" sz="2400" dirty="0" smtClean="0"/>
              <a:t>metering data) is replicated or stored at the CAS</a:t>
            </a:r>
          </a:p>
          <a:p>
            <a:r>
              <a:rPr lang="en-US" sz="2400" dirty="0" smtClean="0"/>
              <a:t>Saves on data storage and link traffic</a:t>
            </a:r>
          </a:p>
          <a:p>
            <a:r>
              <a:rPr lang="en-US" sz="2400" dirty="0" smtClean="0"/>
              <a:t>Requires a good, reliable connection between SQL Servers for sites where distributed views are enabled</a:t>
            </a:r>
          </a:p>
          <a:p>
            <a:endParaRPr lang="en-US" sz="2400" dirty="0" smtClean="0"/>
          </a:p>
          <a:p>
            <a:endParaRPr lang="en-US" sz="2400" dirty="0" smtClean="0"/>
          </a:p>
          <a:p>
            <a:endParaRPr lang="en-US" sz="2400" dirty="0"/>
          </a:p>
        </p:txBody>
      </p:sp>
      <p:sp>
        <p:nvSpPr>
          <p:cNvPr id="6" name="Rectangle 5"/>
          <p:cNvSpPr/>
          <p:nvPr/>
        </p:nvSpPr>
        <p:spPr>
          <a:xfrm>
            <a:off x="9752012" y="223838"/>
            <a:ext cx="1972401" cy="367177"/>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0" tIns="0" rIns="0" bIns="0" rtlCol="0" anchor="ctr" anchorCtr="0"/>
          <a:lstStyle/>
          <a:p>
            <a:pPr algn="ctr"/>
            <a:r>
              <a:rPr lang="en-US" sz="1600" dirty="0" smtClean="0">
                <a:latin typeface="Segoe UI" pitchFamily="34" charset="0"/>
                <a:ea typeface="Segoe UI" pitchFamily="34" charset="0"/>
                <a:cs typeface="Segoe UI" pitchFamily="34" charset="0"/>
              </a:rPr>
              <a:t>Coming in SP1!</a:t>
            </a:r>
            <a:endParaRPr lang="en-US" sz="1600" dirty="0">
              <a:latin typeface="Segoe UI" pitchFamily="34" charset="0"/>
              <a:ea typeface="Segoe UI" pitchFamily="34" charset="0"/>
              <a:cs typeface="Segoe UI" pitchFamily="34" charset="0"/>
            </a:endParaRPr>
          </a:p>
        </p:txBody>
      </p:sp>
      <p:pic>
        <p:nvPicPr>
          <p:cNvPr id="11266" name="Picture 2" descr="\\wemdcore01\public\bryanke\dView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8212" y="1402976"/>
            <a:ext cx="5334000" cy="499901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bwMode="auto">
          <a:xfrm>
            <a:off x="6217024" y="2362200"/>
            <a:ext cx="4191000" cy="533400"/>
          </a:xfrm>
          <a:prstGeom prst="rect">
            <a:avLst/>
          </a:prstGeom>
          <a:noFill/>
          <a:ln w="19050">
            <a:solidFill>
              <a:schemeClr val="accent3"/>
            </a:solidFill>
            <a:prstDash val="sysDot"/>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8824"/>
                </a:srgb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194081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74638"/>
            <a:ext cx="11071516" cy="609398"/>
          </a:xfrm>
        </p:spPr>
        <p:txBody>
          <a:bodyPr/>
          <a:lstStyle/>
          <a:p>
            <a:r>
              <a:rPr lang="en-US" dirty="0" smtClean="0"/>
              <a:t>Windows 8 Apps</a:t>
            </a:r>
            <a:endParaRPr lang="en-US" dirty="0"/>
          </a:p>
        </p:txBody>
      </p:sp>
      <p:sp>
        <p:nvSpPr>
          <p:cNvPr id="4" name="Content Placeholder 3"/>
          <p:cNvSpPr>
            <a:spLocks noGrp="1"/>
          </p:cNvSpPr>
          <p:nvPr>
            <p:ph idx="1"/>
          </p:nvPr>
        </p:nvSpPr>
        <p:spPr>
          <a:xfrm>
            <a:off x="609441" y="1600201"/>
            <a:ext cx="6094413" cy="1969770"/>
          </a:xfrm>
        </p:spPr>
        <p:txBody>
          <a:bodyPr/>
          <a:lstStyle/>
          <a:p>
            <a:r>
              <a:rPr lang="en-US" dirty="0" smtClean="0"/>
              <a:t>New Deployment Type for Windows 8 Apps</a:t>
            </a:r>
          </a:p>
          <a:p>
            <a:endParaRPr lang="en-US" dirty="0" smtClean="0"/>
          </a:p>
          <a:p>
            <a:endParaRPr lang="en-US"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5000" y="1600200"/>
            <a:ext cx="3933825" cy="641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812" y="3200400"/>
            <a:ext cx="7762875"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7"/>
          <p:cNvSpPr/>
          <p:nvPr/>
        </p:nvSpPr>
        <p:spPr bwMode="auto">
          <a:xfrm>
            <a:off x="9757067" y="0"/>
            <a:ext cx="2438400" cy="1066800"/>
          </a:xfrm>
          <a:prstGeom prst="ellips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i="1" dirty="0" smtClean="0">
                <a:solidFill>
                  <a:srgbClr val="FFFFFF">
                    <a:alpha val="98824"/>
                  </a:srgbClr>
                </a:solidFill>
                <a:latin typeface="Segoe UI" pitchFamily="34" charset="0"/>
                <a:ea typeface="Segoe UI" pitchFamily="34" charset="0"/>
                <a:cs typeface="Segoe UI" pitchFamily="34" charset="0"/>
              </a:rPr>
              <a:t>What’s new in SP1</a:t>
            </a:r>
          </a:p>
        </p:txBody>
      </p:sp>
    </p:spTree>
    <p:extLst>
      <p:ext uri="{BB962C8B-B14F-4D97-AF65-F5344CB8AC3E}">
        <p14:creationId xmlns:p14="http://schemas.microsoft.com/office/powerpoint/2010/main" val="67710328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2012_Template_16x9">
  <a:themeElements>
    <a:clrScheme name="TechED_2012">
      <a:dk1>
        <a:srgbClr val="363535"/>
      </a:dk1>
      <a:lt1>
        <a:srgbClr val="FFFFFF"/>
      </a:lt1>
      <a:dk2>
        <a:srgbClr val="1D4C7C"/>
      </a:dk2>
      <a:lt2>
        <a:srgbClr val="3397D3"/>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rgbClr val="FFFFFF">
                <a:alpha val="98824"/>
              </a:srgbClr>
            </a:solidFill>
            <a:latin typeface="Segoe UI" pitchFamily="34" charset="0"/>
            <a:ea typeface="Segoe UI" pitchFamily="34" charset="0"/>
            <a:cs typeface="Segoe UI" pitchFamily="34" charset="0"/>
          </a:defRPr>
        </a:defPPr>
      </a:lstStyle>
      <a:style>
        <a:lnRef idx="1">
          <a:schemeClr val="accent1"/>
        </a:lnRef>
        <a:fillRef idx="3">
          <a:schemeClr val="accent1"/>
        </a:fillRef>
        <a:effectRef idx="2">
          <a:schemeClr val="accent1"/>
        </a:effectRef>
        <a:fontRef idx="minor">
          <a:schemeClr val="lt1"/>
        </a:fontRef>
      </a:style>
    </a:spDef>
    <a:txDef>
      <a:spPr>
        <a:noFill/>
      </a:spPr>
      <a:bodyPr wrap="square" lIns="91440" tIns="91440" rIns="91440" bIns="91440" rtlCol="0">
        <a:spAutoFit/>
      </a:bodyPr>
      <a:lstStyle>
        <a:defPPr>
          <a:lnSpc>
            <a:spcPct val="90000"/>
          </a:lnSpc>
          <a:spcBef>
            <a:spcPct val="20000"/>
          </a:spcBef>
          <a:buSzPct val="90000"/>
          <a:defRPr sz="3200" dirty="0" err="1" smtClean="0">
            <a:solidFill>
              <a:schemeClr val="tx1">
                <a:alpha val="99000"/>
              </a:schemeClr>
            </a:solidFill>
          </a:defRPr>
        </a:defPPr>
      </a:lstStyle>
    </a:txDef>
  </a:objectDefaults>
  <a:extraClrSchemeLst/>
</a:theme>
</file>

<file path=ppt/theme/theme2.xml><?xml version="1.0" encoding="utf-8"?>
<a:theme xmlns:a="http://schemas.openxmlformats.org/drawingml/2006/main" name="White with Consolas font for code slides">
  <a:themeElements>
    <a:clrScheme name="TechEd 2012 Light">
      <a:dk1>
        <a:srgbClr val="000000"/>
      </a:dk1>
      <a:lt1>
        <a:srgbClr val="FFFFFF"/>
      </a:lt1>
      <a:dk2>
        <a:srgbClr val="000000"/>
      </a:dk2>
      <a:lt2>
        <a:srgbClr val="FFFFFF"/>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126</Value>
      <Value>232</Value>
      <Value>231</Value>
    </TaxCatchAl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53F117D39E745418146AEE7FB5D7BFC" ma:contentTypeVersion="1" ma:contentTypeDescription="Create a new document." ma:contentTypeScope="" ma:versionID="97e5a80b5788208a696466eb4ecbc964">
  <xsd:schema xmlns:xsd="http://www.w3.org/2001/XMLSchema" xmlns:xs="http://www.w3.org/2001/XMLSchema" xmlns:p="http://schemas.microsoft.com/office/2006/metadata/properties" xmlns:ns2="230e9df3-be65-4c73-a93b-d1236ebd677e" targetNamespace="http://schemas.microsoft.com/office/2006/metadata/properties" ma:root="true" ma:fieldsID="15dc04c306c4c7a52c7f47385154ef3b" ns2:_="">
    <xsd:import namespace="230e9df3-be65-4c73-a93b-d1236ebd677e"/>
    <xsd:element name="properties">
      <xsd:complexType>
        <xsd:sequence>
          <xsd:element name="documentManagement">
            <xsd:complexType>
              <xsd:all>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34a378de-4b45-44ad-a971-016ae0de7ee1}" ma:internalName="TaxCatchAll" ma:showField="CatchAllData" ma:web="c689cb22-c980-47e7-8fc8-034cfb8b7579">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34a378de-4b45-44ad-a971-016ae0de7ee1}" ma:internalName="TaxCatchAllLabel" ma:readOnly="true" ma:showField="CatchAllDataLabel" ma:web="c689cb22-c980-47e7-8fc8-034cfb8b75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1FE425-EA36-4D8C-A967-84CE3BED24D2}">
  <ds:schemaRefs>
    <ds:schemaRef ds:uri="http://schemas.microsoft.com/sharepoint/v3/contenttype/forms"/>
  </ds:schemaRefs>
</ds:datastoreItem>
</file>

<file path=customXml/itemProps2.xml><?xml version="1.0" encoding="utf-8"?>
<ds:datastoreItem xmlns:ds="http://schemas.openxmlformats.org/officeDocument/2006/customXml" ds:itemID="{76D92E10-3D8B-4831-9584-7BC82972C8E2}">
  <ds:schemaRefs>
    <ds:schemaRef ds:uri="http://purl.org/dc/elements/1.1/"/>
    <ds:schemaRef ds:uri="http://schemas.microsoft.com/office/2006/documentManagement/types"/>
    <ds:schemaRef ds:uri="http://schemas.openxmlformats.org/package/2006/metadata/core-properties"/>
    <ds:schemaRef ds:uri="http://purl.org/dc/terms/"/>
    <ds:schemaRef ds:uri="http://purl.org/dc/dcmitype/"/>
    <ds:schemaRef ds:uri="http://www.w3.org/XML/1998/namespace"/>
    <ds:schemaRef ds:uri="http://schemas.microsoft.com/office/infopath/2007/PartnerControls"/>
    <ds:schemaRef ds:uri="230e9df3-be65-4c73-a93b-d1236ebd677e"/>
    <ds:schemaRef ds:uri="http://schemas.microsoft.com/office/2006/metadata/properties"/>
  </ds:schemaRefs>
</ds:datastoreItem>
</file>

<file path=customXml/itemProps3.xml><?xml version="1.0" encoding="utf-8"?>
<ds:datastoreItem xmlns:ds="http://schemas.openxmlformats.org/officeDocument/2006/customXml" ds:itemID="{82C16A21-13E4-4CB1-BED8-A9B4A64BDD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TechEd_2012_Template_16x9</Template>
  <TotalTime>1181</TotalTime>
  <Words>1440</Words>
  <Application>Microsoft Office PowerPoint</Application>
  <PresentationFormat>Custom</PresentationFormat>
  <Paragraphs>203</Paragraphs>
  <Slides>21</Slides>
  <Notes>10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TechEd_2012_Template_16x9</vt:lpstr>
      <vt:lpstr>White with Consolas font for code slides</vt:lpstr>
      <vt:lpstr>PowerPoint Presentation</vt:lpstr>
      <vt:lpstr>Microsoft System Center 2012 Configuration Manager SP1 Overview</vt:lpstr>
      <vt:lpstr>Upcoming Enhancements in SP1</vt:lpstr>
      <vt:lpstr>Upcoming Enhancements in SP1</vt:lpstr>
      <vt:lpstr>Hierarchy Expansion</vt:lpstr>
      <vt:lpstr>Hierarchy Migration</vt:lpstr>
      <vt:lpstr>SQL Compression</vt:lpstr>
      <vt:lpstr>SQL Distributed Views</vt:lpstr>
      <vt:lpstr>Windows 8 Apps</vt:lpstr>
      <vt:lpstr>Deep links</vt:lpstr>
      <vt:lpstr>Support for Mac OS X Applications</vt:lpstr>
      <vt:lpstr>Microsoft Application Virtualization in Configuration Manager SP1</vt:lpstr>
      <vt:lpstr>App-V 5.0 Composition</vt:lpstr>
      <vt:lpstr>Operating System Deployment</vt:lpstr>
      <vt:lpstr>System Center 2012 Endpoint Protection SP1</vt:lpstr>
      <vt:lpstr>Real-time Administrative Actions</vt:lpstr>
      <vt:lpstr>Heterogeneous Antimalware Clients</vt:lpstr>
      <vt:lpstr>PowerShell</vt:lpstr>
      <vt:lpstr>Related Content</vt:lpstr>
      <vt:lpstr>Related Content</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2012</dc:subject>
  <dc:creator>Cyndi</dc:creator>
  <cp:keywords>TechEd 2012</cp:keywords>
  <dc:description>Template: Jordan Cayabyab, Artitudes Design
Formatting:
Event Date: June 11-14, 2012
Event Location: Orlando, FL
Audience Type: IT Pros, Developers</dc:description>
  <cp:lastModifiedBy>Wally Mead</cp:lastModifiedBy>
  <cp:revision>125</cp:revision>
  <cp:lastPrinted>2010-05-11T05:02:34Z</cp:lastPrinted>
  <dcterms:created xsi:type="dcterms:W3CDTF">2012-03-23T02:48:52Z</dcterms:created>
  <dcterms:modified xsi:type="dcterms:W3CDTF">2012-06-22T19:51:52Z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0x010100A53F117D39E745418146AEE7FB5D7BFC</vt:lpwstr>
  </property>
  <property fmtid="{D5CDD505-2E9C-101B-9397-08002B2CF9AE}" pid="3" name="Product">
    <vt:lpwstr/>
  </property>
  <property fmtid="{D5CDD505-2E9C-101B-9397-08002B2CF9AE}" pid="4" name="Event Venue">
    <vt:lpwstr>232;#Orange County Convention Center Orlando, FL|bd993e89-aa48-4695-84e0-3b53e88b1a79</vt:lpwstr>
  </property>
  <property fmtid="{D5CDD505-2E9C-101B-9397-08002B2CF9AE}" pid="5" name="Event Location">
    <vt:lpwstr>231;#Orlando|99ded043-d247-43a1-9b7a-028ecd66d1eb</vt:lpwstr>
  </property>
  <property fmtid="{D5CDD505-2E9C-101B-9397-08002B2CF9AE}" pid="6" name="Event1">
    <vt:lpwstr>126;#TechEd|ac8fad57-eb30-43a8-b5bd-05dcf2cf2246</vt:lpwstr>
  </property>
  <property fmtid="{D5CDD505-2E9C-101B-9397-08002B2CF9AE}" pid="7" name="Audience">
    <vt:lpwstr/>
  </property>
</Properties>
</file>