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2" r:id="rId2"/>
    <p:sldId id="304" r:id="rId3"/>
    <p:sldId id="305" r:id="rId4"/>
    <p:sldId id="306" r:id="rId5"/>
    <p:sldId id="307" r:id="rId6"/>
    <p:sldId id="308" r:id="rId7"/>
    <p:sldId id="310" r:id="rId8"/>
    <p:sldId id="309" r:id="rId9"/>
    <p:sldId id="312" r:id="rId10"/>
    <p:sldId id="311" r:id="rId11"/>
    <p:sldId id="313" r:id="rId12"/>
    <p:sldId id="29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596747-30F3-445B-B26E-6358B9A42E2E}" v="289" dt="2026-01-23T19:06:47.1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 Zaske" userId="d499c89a-ae6f-4662-9c9a-9b1855551cb6" providerId="ADAL" clId="{81EC479F-8516-41B5-9BFF-728C330278DD}"/>
    <pc:docChg chg="undo custSel addSld modSld sldOrd">
      <pc:chgData name="Matt Zaske" userId="d499c89a-ae6f-4662-9c9a-9b1855551cb6" providerId="ADAL" clId="{81EC479F-8516-41B5-9BFF-728C330278DD}" dt="2026-01-23T19:04:28.653" v="3812" actId="6549"/>
      <pc:docMkLst>
        <pc:docMk/>
      </pc:docMkLst>
      <pc:sldChg chg="modSp new mod ord modAnim">
        <pc:chgData name="Matt Zaske" userId="d499c89a-ae6f-4662-9c9a-9b1855551cb6" providerId="ADAL" clId="{81EC479F-8516-41B5-9BFF-728C330278DD}" dt="2026-01-21T00:54:49.008" v="3645" actId="20577"/>
        <pc:sldMkLst>
          <pc:docMk/>
          <pc:sldMk cId="1467160977" sldId="305"/>
        </pc:sldMkLst>
        <pc:spChg chg="mod">
          <ac:chgData name="Matt Zaske" userId="d499c89a-ae6f-4662-9c9a-9b1855551cb6" providerId="ADAL" clId="{81EC479F-8516-41B5-9BFF-728C330278DD}" dt="2026-01-21T00:54:49.008" v="3645" actId="20577"/>
          <ac:spMkLst>
            <pc:docMk/>
            <pc:sldMk cId="1467160977" sldId="305"/>
            <ac:spMk id="3" creationId="{8312995A-E768-E9B5-CACF-66641C7C8A9C}"/>
          </ac:spMkLst>
        </pc:spChg>
      </pc:sldChg>
      <pc:sldChg chg="modSp mod modAnim">
        <pc:chgData name="Matt Zaske" userId="d499c89a-ae6f-4662-9c9a-9b1855551cb6" providerId="ADAL" clId="{81EC479F-8516-41B5-9BFF-728C330278DD}" dt="2026-01-23T19:04:28.653" v="3812" actId="6549"/>
        <pc:sldMkLst>
          <pc:docMk/>
          <pc:sldMk cId="1988354207" sldId="306"/>
        </pc:sldMkLst>
        <pc:spChg chg="mod">
          <ac:chgData name="Matt Zaske" userId="d499c89a-ae6f-4662-9c9a-9b1855551cb6" providerId="ADAL" clId="{81EC479F-8516-41B5-9BFF-728C330278DD}" dt="2026-01-23T19:04:28.653" v="3812" actId="6549"/>
          <ac:spMkLst>
            <pc:docMk/>
            <pc:sldMk cId="1988354207" sldId="306"/>
            <ac:spMk id="3" creationId="{61E10248-167B-6616-D000-65C3E2793128}"/>
          </ac:spMkLst>
        </pc:spChg>
      </pc:sldChg>
      <pc:sldChg chg="modSp mod">
        <pc:chgData name="Matt Zaske" userId="d499c89a-ae6f-4662-9c9a-9b1855551cb6" providerId="ADAL" clId="{81EC479F-8516-41B5-9BFF-728C330278DD}" dt="2026-01-21T00:57:41.652" v="3655" actId="20577"/>
        <pc:sldMkLst>
          <pc:docMk/>
          <pc:sldMk cId="1641988966" sldId="311"/>
        </pc:sldMkLst>
        <pc:spChg chg="mod">
          <ac:chgData name="Matt Zaske" userId="d499c89a-ae6f-4662-9c9a-9b1855551cb6" providerId="ADAL" clId="{81EC479F-8516-41B5-9BFF-728C330278DD}" dt="2026-01-21T00:57:41.652" v="3655" actId="20577"/>
          <ac:spMkLst>
            <pc:docMk/>
            <pc:sldMk cId="1641988966" sldId="311"/>
            <ac:spMk id="3" creationId="{A68CD68C-0BB4-4999-0ED6-554ECBEF9F2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9CFF4-0503-4403-9D69-09744CFB0891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D91C0-BE32-4687-A223-1D3DCE62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07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1ECC7-2379-45CB-BCEA-CDFF378DB3A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55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1ECC7-2379-45CB-BCEA-CDFF378DB3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tile tx="0" ty="952500" sx="55000" sy="5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AC820-0611-03FB-F917-9BDA2C1AD5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21999"/>
            <a:ext cx="9144000" cy="1655762"/>
          </a:xfrm>
        </p:spPr>
        <p:txBody>
          <a:bodyPr anchor="t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8FC2A4-C874-936A-BF57-578C0C1283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77761"/>
            <a:ext cx="9144000" cy="76863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4DE98-9809-BA01-1F98-7DF1E29893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2445" y="6336001"/>
            <a:ext cx="10467109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US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890511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BCADC-2240-A2D5-6C36-18A3ABF8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CE694-FA72-5F18-A42D-6F7A9AD39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142C9-0DB9-D18D-216A-91E73BE650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10515600" cy="365125"/>
          </a:xfrm>
        </p:spPr>
        <p:txBody>
          <a:bodyPr/>
          <a:lstStyle/>
          <a:p>
            <a:pPr algn="r"/>
            <a:r>
              <a:rPr lang="en-US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74141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DEE4C-AAD7-2037-90B8-D8001D850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6FBEB-F485-CA6A-79F5-13F7B9711F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CFDED2-E38C-218B-90CE-CEBE0D3F3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772DF1-84F7-4A49-CBA6-A9096D93B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125E-E755-4E13-A049-6E6772C53145}" type="datetimeFigureOut">
              <a:rPr lang="en-US" smtClean="0"/>
              <a:t>1/23/2026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4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AC027-A036-40A8-0E8D-1F2503163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004DB4-2DA3-980F-A968-BC83F0B508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0515600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US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811231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855C6-6342-6A10-BD53-B65BCA13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116FA-0C6C-F24F-7852-13E2569D96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D97266-4499-2F89-FFD1-A5D8A9B83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14EBCC-0D43-D3E2-BEB5-DB854EA47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0517188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US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0037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65EE4-0A4A-2B2C-119B-2F341C139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11DF5D-CB3B-BA76-1722-DD0D7E780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MMS Logo">
            <a:extLst>
              <a:ext uri="{FF2B5EF4-FFF2-40B4-BE49-F238E27FC236}">
                <a16:creationId xmlns:a16="http://schemas.microsoft.com/office/drawing/2014/main" id="{7A94F116-969A-0346-AE10-98CF6F785B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8" name="Picture 7" descr="A picture containing furniture, curtain&#10;&#10;Description automatically generated">
            <a:extLst>
              <a:ext uri="{FF2B5EF4-FFF2-40B4-BE49-F238E27FC236}">
                <a16:creationId xmlns:a16="http://schemas.microsoft.com/office/drawing/2014/main" id="{3AC1A3A1-7EDB-D367-2230-49C5F099A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379" y="0"/>
            <a:ext cx="96072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34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B3096-6483-1CC6-4263-E4B2B2BA6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1DBF5-0D97-AF7D-8580-655BDCEA9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CF4BF5-B720-F392-649B-33EED0985E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MMS Logo">
            <a:extLst>
              <a:ext uri="{FF2B5EF4-FFF2-40B4-BE49-F238E27FC236}">
                <a16:creationId xmlns:a16="http://schemas.microsoft.com/office/drawing/2014/main" id="{871BDB1C-D88C-7CC2-5D66-47039F1538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6" name="Picture 5" descr="A bright light in the dark&#10;&#10;Description automatically generated with low confidence">
            <a:extLst>
              <a:ext uri="{FF2B5EF4-FFF2-40B4-BE49-F238E27FC236}">
                <a16:creationId xmlns:a16="http://schemas.microsoft.com/office/drawing/2014/main" id="{FD4377E8-3ADD-0761-D9FD-6ECE3AC6B3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3890"/>
            <a:ext cx="12192000" cy="549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244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83D1A8-FAC4-5551-05E8-89A725BC6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4BB68-416C-0059-D719-32AB7E5B7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F1491-6B1C-1B42-0299-16F6CA43AF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r"/>
            <a:r>
              <a:rPr lang="en-US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15403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7" r:id="rId5"/>
    <p:sldLayoutId id="2147483658" r:id="rId6"/>
    <p:sldLayoutId id="214748365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jp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B669-2341-DF39-C682-5CB4698790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</a:rPr>
              <a:t>Preserving Your Digital Assets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806C1F-6D02-FA11-F860-B05CFAC0C1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When you’re gone, it </a:t>
            </a:r>
            <a:r>
              <a:rPr lang="en-US" i="1" dirty="0"/>
              <a:t>will</a:t>
            </a:r>
            <a:r>
              <a:rPr lang="en-US" dirty="0"/>
              <a:t> be someone’s problem</a:t>
            </a:r>
          </a:p>
        </p:txBody>
      </p:sp>
    </p:spTree>
    <p:extLst>
      <p:ext uri="{BB962C8B-B14F-4D97-AF65-F5344CB8AC3E}">
        <p14:creationId xmlns:p14="http://schemas.microsoft.com/office/powerpoint/2010/main" val="2989246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C8EAE-09D4-035A-0BB5-10295FCCC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Family Members?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CD68C-0BB4-4999-0ED6-554ECBEF9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trike="sngStrike" dirty="0"/>
              <a:t>The holiday season is upon us; </a:t>
            </a:r>
            <a:r>
              <a:rPr lang="en-US" dirty="0"/>
              <a:t>We don’t talk about this enough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Perfect is the enemy of good – something is better than nothing</a:t>
            </a:r>
          </a:p>
          <a:p>
            <a:r>
              <a:rPr lang="en-US" dirty="0"/>
              <a:t>Everyone’s situation is different</a:t>
            </a:r>
          </a:p>
          <a:p>
            <a:pPr lvl="1"/>
            <a:r>
              <a:rPr lang="en-US" dirty="0"/>
              <a:t>Grandpa’s digital footprint is different than the kids’</a:t>
            </a:r>
          </a:p>
          <a:p>
            <a:pPr lvl="1"/>
            <a:r>
              <a:rPr lang="en-US" dirty="0"/>
              <a:t>Equally valuable is self-identifying the stuff that doesn’t matter</a:t>
            </a:r>
          </a:p>
          <a:p>
            <a:r>
              <a:rPr lang="en-US" dirty="0"/>
              <a:t>This is a journey; I find new things to add each iteration</a:t>
            </a:r>
          </a:p>
        </p:txBody>
      </p:sp>
    </p:spTree>
    <p:extLst>
      <p:ext uri="{BB962C8B-B14F-4D97-AF65-F5344CB8AC3E}">
        <p14:creationId xmlns:p14="http://schemas.microsoft.com/office/powerpoint/2010/main" val="164198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35491-66D4-4D50-FF00-A110638DF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 And Advice From The Group</a:t>
            </a:r>
          </a:p>
        </p:txBody>
      </p:sp>
      <p:pic>
        <p:nvPicPr>
          <p:cNvPr id="5" name="Content Placeholder 4" descr="A group of people sitting in chairs&#10;&#10;AI-generated content may be incorrect.">
            <a:extLst>
              <a:ext uri="{FF2B5EF4-FFF2-40B4-BE49-F238E27FC236}">
                <a16:creationId xmlns:a16="http://schemas.microsoft.com/office/drawing/2014/main" id="{65D86E0F-E6C9-B27F-3242-68527336B1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118" y="1690688"/>
            <a:ext cx="7991764" cy="4478718"/>
          </a:xfrm>
          <a:effectLst>
            <a:glow rad="63500">
              <a:schemeClr val="tx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14579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C3ADF9-AA3F-3282-0F41-35ED989C4F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Thank You!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891D805-E7E5-B3BE-7D2A-1DAC1C03A9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33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FDDEDD2F-92CA-DBB4-E8A7-B96435B2F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Matt Zaske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730A30A4-B9F6-DDE5-9D5A-72ECB8AA2B6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Developer/Fleet Admin, UMN Morris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        mzonline.com</a:t>
            </a:r>
          </a:p>
          <a:p>
            <a:r>
              <a:rPr lang="en-US" dirty="0">
                <a:solidFill>
                  <a:schemeClr val="tx2"/>
                </a:solidFill>
              </a:rPr>
              <a:t>        @matt_zaske</a:t>
            </a:r>
          </a:p>
          <a:p>
            <a:r>
              <a:rPr lang="en-US">
                <a:solidFill>
                  <a:schemeClr val="tx2"/>
                </a:solidFill>
              </a:rPr>
              <a:t>        github</a:t>
            </a:r>
            <a:r>
              <a:rPr lang="en-US" dirty="0">
                <a:solidFill>
                  <a:schemeClr val="tx2"/>
                </a:solidFill>
              </a:rPr>
              <a:t>.com/</a:t>
            </a:r>
            <a:r>
              <a:rPr lang="en-US" dirty="0" err="1">
                <a:solidFill>
                  <a:schemeClr val="tx2"/>
                </a:solidFill>
              </a:rPr>
              <a:t>zaskem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        </a:t>
            </a:r>
            <a:r>
              <a:rPr lang="en-US" dirty="0" err="1">
                <a:solidFill>
                  <a:schemeClr val="tx2"/>
                </a:solidFill>
              </a:rPr>
              <a:t>zaskem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        @mattzaske.com</a:t>
            </a:r>
          </a:p>
          <a:p>
            <a:r>
              <a:rPr lang="en-US" dirty="0">
                <a:solidFill>
                  <a:schemeClr val="tx2"/>
                </a:solidFill>
              </a:rPr>
              <a:t>        zaskem@mzonline.com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9F3D9BD-16C1-786E-265C-EB669F60DE92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4012" cy="7924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400" b="0" dirty="0">
                <a:solidFill>
                  <a:schemeClr val="tx2"/>
                </a:solidFill>
              </a:rPr>
              <a:t>Who </a:t>
            </a:r>
            <a:r>
              <a:rPr lang="en-US" sz="4400" b="0" i="1" dirty="0">
                <a:solidFill>
                  <a:schemeClr val="tx2"/>
                </a:solidFill>
              </a:rPr>
              <a:t>is</a:t>
            </a:r>
            <a:r>
              <a:rPr lang="en-US" sz="4400" b="0" dirty="0">
                <a:solidFill>
                  <a:schemeClr val="tx2"/>
                </a:solidFill>
              </a:rPr>
              <a:t> This Person?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1EE4502-126C-54AD-D6AC-D96610027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22565" y="2789066"/>
            <a:ext cx="27432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F02A3F0-4A91-D77E-9C12-D02075A19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22565" y="3131798"/>
            <a:ext cx="27432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022BE64-74DD-773D-8063-B162FBD1F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275" y="3817262"/>
            <a:ext cx="34290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7CCE7E73-1A78-A365-BEA9-A73A6E41D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65" y="4159994"/>
            <a:ext cx="27432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7EF49A4A-B58B-356C-29E9-7F91BF0C09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22565" y="4502728"/>
            <a:ext cx="274320" cy="274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6560651-7DC6-4078-3B46-510CBA33B01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26851" y="3474530"/>
            <a:ext cx="265748" cy="274320"/>
          </a:xfrm>
          <a:prstGeom prst="rect">
            <a:avLst/>
          </a:prstGeom>
        </p:spPr>
      </p:pic>
      <p:pic>
        <p:nvPicPr>
          <p:cNvPr id="6" name="Picture Placeholder 5" descr="A person with a beard and mustache wearing a hat and vest">
            <a:extLst>
              <a:ext uri="{FF2B5EF4-FFF2-40B4-BE49-F238E27FC236}">
                <a16:creationId xmlns:a16="http://schemas.microsoft.com/office/drawing/2014/main" id="{45AF370A-D9E4-EEF0-33D7-2AB1B68675D1}"/>
              </a:ext>
            </a:extLst>
          </p:cNvPr>
          <p:cNvPicPr preferRelativeResize="0">
            <a:picLocks noGrp="1"/>
          </p:cNvPicPr>
          <p:nvPr>
            <p:ph type="pic"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209" y="1257300"/>
            <a:ext cx="4812940" cy="4812940"/>
          </a:xfrm>
          <a:effectLst>
            <a:glow rad="63500">
              <a:schemeClr val="tx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964520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B5833-94CD-B50D-3513-ABD9F8683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Have You Ever…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2995A-E768-E9B5-CACF-66641C7C8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Created an estate plan/will/etc. or designated beneficiaries?</a:t>
            </a:r>
          </a:p>
          <a:p>
            <a:r>
              <a:rPr lang="en-US" dirty="0"/>
              <a:t>Ever done social media?</a:t>
            </a:r>
          </a:p>
          <a:p>
            <a:r>
              <a:rPr lang="en-US" dirty="0"/>
              <a:t>Stored photos and documents in a cloud-based service?</a:t>
            </a:r>
          </a:p>
          <a:p>
            <a:r>
              <a:rPr lang="en-US" dirty="0"/>
              <a:t>Done any banking outside of a branch location?</a:t>
            </a:r>
          </a:p>
          <a:p>
            <a:r>
              <a:rPr lang="en-US" dirty="0"/>
              <a:t>Set up MFA on anything?</a:t>
            </a:r>
          </a:p>
          <a:p>
            <a:r>
              <a:rPr lang="en-US" dirty="0"/>
              <a:t>Forgotten a password or been locked out of an account?</a:t>
            </a:r>
          </a:p>
          <a:p>
            <a:r>
              <a:rPr lang="en-US" dirty="0"/>
              <a:t>Used a password manager?</a:t>
            </a:r>
          </a:p>
          <a:p>
            <a:r>
              <a:rPr lang="en-US" dirty="0"/>
              <a:t>Created a plan for survivor access to accounts?</a:t>
            </a:r>
          </a:p>
        </p:txBody>
      </p:sp>
    </p:spTree>
    <p:extLst>
      <p:ext uri="{BB962C8B-B14F-4D97-AF65-F5344CB8AC3E}">
        <p14:creationId xmlns:p14="http://schemas.microsoft.com/office/powerpoint/2010/main" val="146716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3AAD2-6E6C-4F93-8559-74A4FFBDE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a Digital Asset?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10248-167B-6616-D000-65C3E279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Among other things, they include:</a:t>
            </a:r>
          </a:p>
          <a:p>
            <a:r>
              <a:rPr lang="en-US" dirty="0"/>
              <a:t>Emails, Statements</a:t>
            </a:r>
          </a:p>
          <a:p>
            <a:r>
              <a:rPr lang="en-US" dirty="0"/>
              <a:t>All The Photos, Videos, Music	</a:t>
            </a:r>
          </a:p>
          <a:p>
            <a:r>
              <a:rPr lang="en-US" dirty="0"/>
              <a:t>All The Documents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	even that terrible college paper from the ’90s</a:t>
            </a:r>
          </a:p>
          <a:p>
            <a:r>
              <a:rPr lang="en-US" dirty="0"/>
              <a:t>Account credentials and access methods</a:t>
            </a:r>
          </a:p>
          <a:p>
            <a:r>
              <a:rPr lang="en-US" dirty="0"/>
              <a:t>The hardware (laptops, phones, etc.)</a:t>
            </a:r>
          </a:p>
          <a:p>
            <a:r>
              <a:rPr lang="en-US" dirty="0"/>
              <a:t>What other things?</a:t>
            </a:r>
          </a:p>
          <a:p>
            <a:pPr lvl="1"/>
            <a:r>
              <a:rPr lang="en-US" dirty="0"/>
              <a:t>Vehicle titles, estate information, important contacts (financial planner,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5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BE0F8-536A-13D9-DF9B-B1FA871C05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Cell Phones:</a:t>
            </a:r>
          </a:p>
          <a:p>
            <a:r>
              <a:rPr lang="en-US" dirty="0"/>
              <a:t>Voluntarily</a:t>
            </a:r>
          </a:p>
          <a:p>
            <a:r>
              <a:rPr lang="en-US" dirty="0"/>
              <a:t>In a crisis</a:t>
            </a:r>
          </a:p>
          <a:p>
            <a:pPr marL="0" indent="0">
              <a:buNone/>
            </a:pPr>
            <a:r>
              <a:rPr lang="en-US" dirty="0"/>
              <a:t>Other Devices:</a:t>
            </a:r>
          </a:p>
          <a:p>
            <a:r>
              <a:rPr lang="en-US" dirty="0"/>
              <a:t>Disk failure</a:t>
            </a:r>
          </a:p>
          <a:p>
            <a:r>
              <a:rPr lang="en-US" dirty="0"/>
              <a:t>Virus/Malware</a:t>
            </a:r>
          </a:p>
          <a:p>
            <a:r>
              <a:rPr lang="en-US" dirty="0"/>
              <a:t>Catastropic loss</a:t>
            </a:r>
          </a:p>
          <a:p>
            <a:pPr lvl="1"/>
            <a:r>
              <a:rPr lang="en-US" dirty="0"/>
              <a:t>fire, flood, etc.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F76BEC8-117F-9472-FFD3-745E4A756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0" r="-1" b="6458"/>
          <a:stretch>
            <a:fillRect/>
          </a:stretch>
        </p:blipFill>
        <p:spPr bwMode="auto">
          <a:xfrm>
            <a:off x="4904316" y="-4"/>
            <a:ext cx="7287684" cy="3694372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EAD553E-73B2-A008-11A3-3EBC32E37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28" b="460"/>
          <a:stretch>
            <a:fillRect/>
          </a:stretch>
        </p:blipFill>
        <p:spPr bwMode="auto">
          <a:xfrm>
            <a:off x="4726728" y="3802961"/>
            <a:ext cx="7472381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258FD4-8252-702D-BDC5-77F1CF3D6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Devices Fail</a:t>
            </a:r>
            <a:br>
              <a:rPr lang="en-US" dirty="0"/>
            </a:br>
            <a:r>
              <a:rPr lang="en-US" dirty="0"/>
              <a:t>Yours Is No Exception</a:t>
            </a:r>
          </a:p>
        </p:txBody>
      </p:sp>
    </p:spTree>
    <p:extLst>
      <p:ext uri="{BB962C8B-B14F-4D97-AF65-F5344CB8AC3E}">
        <p14:creationId xmlns:p14="http://schemas.microsoft.com/office/powerpoint/2010/main" val="1813766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CCE34-A19F-0892-9C9C-E01A2BE04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Back Up Your $#!₸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C6337-C99D-3D50-79D5-A7EA55C76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[Almost] Any backup is better than no backup</a:t>
            </a:r>
          </a:p>
          <a:p>
            <a:r>
              <a:rPr lang="en-US" dirty="0"/>
              <a:t>The 3-2-1 backup rule is a great goal</a:t>
            </a:r>
          </a:p>
          <a:p>
            <a:pPr lvl="1"/>
            <a:r>
              <a:rPr lang="en-US" dirty="0"/>
              <a:t>Three copies; two types of media; one offsite</a:t>
            </a:r>
          </a:p>
          <a:p>
            <a:r>
              <a:rPr lang="en-US" dirty="0"/>
              <a:t>Automate it as best you can</a:t>
            </a:r>
          </a:p>
          <a:p>
            <a:r>
              <a:rPr lang="en-US" dirty="0"/>
              <a:t>Check in on them once in a while; make sure they’re working</a:t>
            </a:r>
          </a:p>
        </p:txBody>
      </p:sp>
    </p:spTree>
    <p:extLst>
      <p:ext uri="{BB962C8B-B14F-4D97-AF65-F5344CB8AC3E}">
        <p14:creationId xmlns:p14="http://schemas.microsoft.com/office/powerpoint/2010/main" val="37712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E3EF-3279-A7E1-E7B2-8B8823881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Maintain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D781D-DC03-7BDA-2899-9340BA48F5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Enter the humble Password Manager</a:t>
            </a:r>
          </a:p>
          <a:p>
            <a:r>
              <a:rPr lang="en-US" dirty="0"/>
              <a:t>Options are many; opinions on each are the same</a:t>
            </a:r>
          </a:p>
          <a:p>
            <a:r>
              <a:rPr lang="en-US" dirty="0"/>
              <a:t>Good password managers will manage more than passwords:</a:t>
            </a:r>
          </a:p>
          <a:p>
            <a:pPr lvl="1"/>
            <a:r>
              <a:rPr lang="en-US" dirty="0"/>
              <a:t>“secure” notes</a:t>
            </a:r>
          </a:p>
          <a:p>
            <a:pPr lvl="1"/>
            <a:r>
              <a:rPr lang="en-US" dirty="0"/>
              <a:t>Address information</a:t>
            </a:r>
          </a:p>
          <a:p>
            <a:pPr lvl="1"/>
            <a:r>
              <a:rPr lang="en-US" dirty="0"/>
              <a:t>Bank account information</a:t>
            </a:r>
          </a:p>
          <a:p>
            <a:pPr lvl="1"/>
            <a:r>
              <a:rPr lang="en-US" dirty="0"/>
              <a:t>Credit card information</a:t>
            </a:r>
          </a:p>
          <a:p>
            <a:pPr lvl="1"/>
            <a:r>
              <a:rPr lang="en-US" dirty="0"/>
              <a:t>Passkeys!</a:t>
            </a:r>
          </a:p>
          <a:p>
            <a:pPr lvl="1"/>
            <a:r>
              <a:rPr lang="en-US" dirty="0"/>
              <a:t>Sharing options</a:t>
            </a:r>
          </a:p>
          <a:p>
            <a:pPr lvl="1"/>
            <a:r>
              <a:rPr lang="en-US" dirty="0"/>
              <a:t>Emergency access</a:t>
            </a:r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169D716-C802-F8A3-1DF8-763173F87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9300" y="3295335"/>
            <a:ext cx="1714500" cy="2881819"/>
          </a:xfrm>
          <a:prstGeom prst="rect">
            <a:avLst/>
          </a:prstGeom>
          <a:effectLst>
            <a:glow rad="63500">
              <a:schemeClr val="tx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7658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E4234-9EDA-07B1-7BE0-3A8B9F57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Posthumous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DC714-1F91-4DC3-795A-5642814DB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You died; now what?</a:t>
            </a:r>
          </a:p>
          <a:p>
            <a:r>
              <a:rPr lang="en-US" dirty="0"/>
              <a:t>Details will vary with each scenario</a:t>
            </a:r>
          </a:p>
          <a:p>
            <a:r>
              <a:rPr lang="en-US" dirty="0"/>
              <a:t>Set and review beneficiaries where appropriate</a:t>
            </a:r>
          </a:p>
          <a:p>
            <a:r>
              <a:rPr lang="en-US" dirty="0"/>
              <a:t>Add wishes to your estate plan/will/etc.</a:t>
            </a:r>
          </a:p>
          <a:p>
            <a:pPr lvl="1"/>
            <a:r>
              <a:rPr lang="en-US" dirty="0"/>
              <a:t>“I bequeath this VM and the bots therein to…”</a:t>
            </a:r>
          </a:p>
          <a:p>
            <a:r>
              <a:rPr lang="en-US" dirty="0"/>
              <a:t>Emergency Access via password manager</a:t>
            </a:r>
          </a:p>
          <a:p>
            <a:r>
              <a:rPr lang="en-US" dirty="0"/>
              <a:t>Have a “Death or Dismemberment” File</a:t>
            </a:r>
          </a:p>
          <a:p>
            <a:r>
              <a:rPr lang="en-US" dirty="0"/>
              <a:t>Most importantly: TELL PEOPLE</a:t>
            </a:r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2CB047B-65AA-EE11-7A34-9F7F3923E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075" y="1471340"/>
            <a:ext cx="5038725" cy="2825260"/>
          </a:xfrm>
          <a:prstGeom prst="rect">
            <a:avLst/>
          </a:prstGeom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9" name="Picture 8" descr="A person in a suit walking in a field&#10;&#10;AI-generated content may be incorrect.">
            <a:extLst>
              <a:ext uri="{FF2B5EF4-FFF2-40B4-BE49-F238E27FC236}">
                <a16:creationId xmlns:a16="http://schemas.microsoft.com/office/drawing/2014/main" id="{16781F4D-C855-0239-A1F0-303D2FC019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412747"/>
            <a:ext cx="4572000" cy="3276600"/>
          </a:xfrm>
          <a:prstGeom prst="rect">
            <a:avLst/>
          </a:prstGeom>
          <a:effectLst>
            <a:glow rad="63500">
              <a:schemeClr val="tx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55282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3E162-B079-9EDD-7C41-6E8A42E14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“Death or Dismemberment”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2E8EC-4E33-934B-B2A8-C3C67909E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physical document sealed and safely stored </a:t>
            </a:r>
            <a:r>
              <a:rPr lang="en-US" i="1" dirty="0"/>
              <a:t>somewhere accessible</a:t>
            </a:r>
            <a:endParaRPr lang="en-US" dirty="0"/>
          </a:p>
          <a:p>
            <a:r>
              <a:rPr lang="en-US" dirty="0"/>
              <a:t>Most important passwords, PINs, etc.</a:t>
            </a:r>
          </a:p>
          <a:p>
            <a:pPr lvl="1"/>
            <a:r>
              <a:rPr lang="en-US" dirty="0"/>
              <a:t>Desktop/Laptop, Phone, Password Manager recovery or master password</a:t>
            </a:r>
          </a:p>
          <a:p>
            <a:r>
              <a:rPr lang="en-US" dirty="0"/>
              <a:t>Key bank/asset account institutions and numbers</a:t>
            </a:r>
          </a:p>
          <a:p>
            <a:r>
              <a:rPr lang="en-US" dirty="0"/>
              <a:t>Insurance accounts and policy numbers</a:t>
            </a:r>
          </a:p>
          <a:p>
            <a:r>
              <a:rPr lang="en-US" dirty="0"/>
              <a:t>Email account credentials</a:t>
            </a:r>
          </a:p>
          <a:p>
            <a:r>
              <a:rPr lang="en-US" dirty="0"/>
              <a:t>Other pertinent information for survivors</a:t>
            </a:r>
          </a:p>
          <a:p>
            <a:pPr marL="0" indent="0">
              <a:buNone/>
            </a:pPr>
            <a:r>
              <a:rPr lang="en-US" dirty="0"/>
              <a:t>The idea is to use this as the gateway/starting point for access</a:t>
            </a:r>
          </a:p>
        </p:txBody>
      </p:sp>
    </p:spTree>
    <p:extLst>
      <p:ext uri="{BB962C8B-B14F-4D97-AF65-F5344CB8AC3E}">
        <p14:creationId xmlns:p14="http://schemas.microsoft.com/office/powerpoint/2010/main" val="287648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MZ">
      <a:dk1>
        <a:srgbClr val="444B5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535</Words>
  <Application>Microsoft Office PowerPoint</Application>
  <PresentationFormat>Widescreen</PresentationFormat>
  <Paragraphs>87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Arial</vt:lpstr>
      <vt:lpstr>Calibri</vt:lpstr>
      <vt:lpstr>Office Theme</vt:lpstr>
      <vt:lpstr>Preserving Your Digital Assets</vt:lpstr>
      <vt:lpstr>Matt Zaske</vt:lpstr>
      <vt:lpstr>Have You Ever…</vt:lpstr>
      <vt:lpstr>What’s a Digital Asset?</vt:lpstr>
      <vt:lpstr>Devices Fail Yours Is No Exception</vt:lpstr>
      <vt:lpstr>Step 1: Back Up Your $#!₸</vt:lpstr>
      <vt:lpstr>Step 2: Maintain Access</vt:lpstr>
      <vt:lpstr>Step 3: Posthumous Access</vt:lpstr>
      <vt:lpstr>The “Death or Dismemberment” File</vt:lpstr>
      <vt:lpstr>What About Family Members?</vt:lpstr>
      <vt:lpstr>Ideas And Advice From The Group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 Zaske</dc:creator>
  <cp:lastModifiedBy>Matt Zaske</cp:lastModifiedBy>
  <cp:revision>2</cp:revision>
  <dcterms:created xsi:type="dcterms:W3CDTF">2024-07-13T22:34:27Z</dcterms:created>
  <dcterms:modified xsi:type="dcterms:W3CDTF">2026-01-23T19:06:50Z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